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6" r:id="rId9"/>
    <p:sldId id="305" r:id="rId10"/>
    <p:sldId id="264" r:id="rId11"/>
    <p:sldId id="265"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9" r:id="rId34"/>
    <p:sldId id="288"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715"/>
  </p:normalViewPr>
  <p:slideViewPr>
    <p:cSldViewPr>
      <p:cViewPr varScale="1">
        <p:scale>
          <a:sx n="122" d="100"/>
          <a:sy n="122" d="100"/>
        </p:scale>
        <p:origin x="1360" y="1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a:t>انقر لتحرير نمط العنوان الرئيسي</a:t>
            </a:r>
            <a:endParaRPr lang="en-US"/>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a:t>انقر لتحرير نمط العنوان الثانوي الرئيسي</a:t>
            </a:r>
            <a:endParaRPr lang="en-US"/>
          </a:p>
        </p:txBody>
      </p:sp>
      <p:sp>
        <p:nvSpPr>
          <p:cNvPr id="4" name="عنصر نائب للتاريخ 3"/>
          <p:cNvSpPr>
            <a:spLocks noGrp="1"/>
          </p:cNvSpPr>
          <p:nvPr>
            <p:ph type="dt" sz="half" idx="10"/>
          </p:nvPr>
        </p:nvSpPr>
        <p:spPr/>
        <p:txBody>
          <a:bodyPr/>
          <a:lstStyle/>
          <a:p>
            <a:fld id="{DC6B223B-F32B-417F-BFFF-EA7DDDE6F927}" type="datetimeFigureOut">
              <a:rPr lang="en-US" smtClean="0"/>
              <a:t>3/11/22</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D4C4B57B-EDAB-4CE9-8993-54B449B6D2B8}" type="slidenum">
              <a:rPr lang="en-US" smtClean="0"/>
              <a:t>‹#›</a:t>
            </a:fld>
            <a:endParaRPr lang="en-US"/>
          </a:p>
        </p:txBody>
      </p:sp>
    </p:spTree>
    <p:extLst>
      <p:ext uri="{BB962C8B-B14F-4D97-AF65-F5344CB8AC3E}">
        <p14:creationId xmlns:p14="http://schemas.microsoft.com/office/powerpoint/2010/main" val="14665608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endParaRPr lang="en-US"/>
          </a:p>
        </p:txBody>
      </p:sp>
      <p:sp>
        <p:nvSpPr>
          <p:cNvPr id="3" name="عنصر نائب للعنوان العمودي 2"/>
          <p:cNvSpPr>
            <a:spLocks noGrp="1"/>
          </p:cNvSpPr>
          <p:nvPr>
            <p:ph type="body" orient="vert" idx="1"/>
          </p:nvPr>
        </p:nvSpPr>
        <p:spPr/>
        <p:txBody>
          <a:bodyPr vert="eaVert"/>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4" name="عنصر نائب للتاريخ 3"/>
          <p:cNvSpPr>
            <a:spLocks noGrp="1"/>
          </p:cNvSpPr>
          <p:nvPr>
            <p:ph type="dt" sz="half" idx="10"/>
          </p:nvPr>
        </p:nvSpPr>
        <p:spPr/>
        <p:txBody>
          <a:bodyPr/>
          <a:lstStyle/>
          <a:p>
            <a:fld id="{DC6B223B-F32B-417F-BFFF-EA7DDDE6F927}" type="datetimeFigureOut">
              <a:rPr lang="en-US" smtClean="0"/>
              <a:t>3/11/22</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D4C4B57B-EDAB-4CE9-8993-54B449B6D2B8}" type="slidenum">
              <a:rPr lang="en-US" smtClean="0"/>
              <a:t>‹#›</a:t>
            </a:fld>
            <a:endParaRPr lang="en-US"/>
          </a:p>
        </p:txBody>
      </p:sp>
    </p:spTree>
    <p:extLst>
      <p:ext uri="{BB962C8B-B14F-4D97-AF65-F5344CB8AC3E}">
        <p14:creationId xmlns:p14="http://schemas.microsoft.com/office/powerpoint/2010/main" val="738028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a:t>انقر لتحرير نمط العنوان الرئيسي</a:t>
            </a:r>
            <a:endParaRPr lang="en-US"/>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4" name="عنصر نائب للتاريخ 3"/>
          <p:cNvSpPr>
            <a:spLocks noGrp="1"/>
          </p:cNvSpPr>
          <p:nvPr>
            <p:ph type="dt" sz="half" idx="10"/>
          </p:nvPr>
        </p:nvSpPr>
        <p:spPr/>
        <p:txBody>
          <a:bodyPr/>
          <a:lstStyle/>
          <a:p>
            <a:fld id="{DC6B223B-F32B-417F-BFFF-EA7DDDE6F927}" type="datetimeFigureOut">
              <a:rPr lang="en-US" smtClean="0"/>
              <a:t>3/11/22</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D4C4B57B-EDAB-4CE9-8993-54B449B6D2B8}" type="slidenum">
              <a:rPr lang="en-US" smtClean="0"/>
              <a:t>‹#›</a:t>
            </a:fld>
            <a:endParaRPr lang="en-US"/>
          </a:p>
        </p:txBody>
      </p:sp>
    </p:spTree>
    <p:extLst>
      <p:ext uri="{BB962C8B-B14F-4D97-AF65-F5344CB8AC3E}">
        <p14:creationId xmlns:p14="http://schemas.microsoft.com/office/powerpoint/2010/main" val="13916860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endParaRPr lang="en-US"/>
          </a:p>
        </p:txBody>
      </p:sp>
      <p:sp>
        <p:nvSpPr>
          <p:cNvPr id="3" name="عنصر نائب للمحتوى 2"/>
          <p:cNvSpPr>
            <a:spLocks noGrp="1"/>
          </p:cNvSpPr>
          <p:nvPr>
            <p:ph idx="1"/>
          </p:nvPr>
        </p:nvSpPr>
        <p:spPr/>
        <p:txBody>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4" name="عنصر نائب للتاريخ 3"/>
          <p:cNvSpPr>
            <a:spLocks noGrp="1"/>
          </p:cNvSpPr>
          <p:nvPr>
            <p:ph type="dt" sz="half" idx="10"/>
          </p:nvPr>
        </p:nvSpPr>
        <p:spPr/>
        <p:txBody>
          <a:bodyPr/>
          <a:lstStyle/>
          <a:p>
            <a:fld id="{DC6B223B-F32B-417F-BFFF-EA7DDDE6F927}" type="datetimeFigureOut">
              <a:rPr lang="en-US" smtClean="0"/>
              <a:t>3/11/22</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D4C4B57B-EDAB-4CE9-8993-54B449B6D2B8}" type="slidenum">
              <a:rPr lang="en-US" smtClean="0"/>
              <a:t>‹#›</a:t>
            </a:fld>
            <a:endParaRPr lang="en-US"/>
          </a:p>
        </p:txBody>
      </p:sp>
    </p:spTree>
    <p:extLst>
      <p:ext uri="{BB962C8B-B14F-4D97-AF65-F5344CB8AC3E}">
        <p14:creationId xmlns:p14="http://schemas.microsoft.com/office/powerpoint/2010/main" val="27855930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l">
              <a:defRPr sz="4000" b="1" cap="all"/>
            </a:lvl1pPr>
          </a:lstStyle>
          <a:p>
            <a:r>
              <a:rPr lang="ar-SA"/>
              <a:t>انقر لتحرير نمط العنوان الرئيسي</a:t>
            </a:r>
            <a:endParaRPr lang="en-US"/>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a:t>انقر لتحرير أنماط النص الرئيسي</a:t>
            </a:r>
          </a:p>
        </p:txBody>
      </p:sp>
      <p:sp>
        <p:nvSpPr>
          <p:cNvPr id="4" name="عنصر نائب للتاريخ 3"/>
          <p:cNvSpPr>
            <a:spLocks noGrp="1"/>
          </p:cNvSpPr>
          <p:nvPr>
            <p:ph type="dt" sz="half" idx="10"/>
          </p:nvPr>
        </p:nvSpPr>
        <p:spPr/>
        <p:txBody>
          <a:bodyPr/>
          <a:lstStyle/>
          <a:p>
            <a:fld id="{DC6B223B-F32B-417F-BFFF-EA7DDDE6F927}" type="datetimeFigureOut">
              <a:rPr lang="en-US" smtClean="0"/>
              <a:t>3/11/22</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D4C4B57B-EDAB-4CE9-8993-54B449B6D2B8}" type="slidenum">
              <a:rPr lang="en-US" smtClean="0"/>
              <a:t>‹#›</a:t>
            </a:fld>
            <a:endParaRPr lang="en-US"/>
          </a:p>
        </p:txBody>
      </p:sp>
    </p:spTree>
    <p:extLst>
      <p:ext uri="{BB962C8B-B14F-4D97-AF65-F5344CB8AC3E}">
        <p14:creationId xmlns:p14="http://schemas.microsoft.com/office/powerpoint/2010/main" val="24736367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endParaRPr lang="en-US"/>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5" name="عنصر نائب للتاريخ 4"/>
          <p:cNvSpPr>
            <a:spLocks noGrp="1"/>
          </p:cNvSpPr>
          <p:nvPr>
            <p:ph type="dt" sz="half" idx="10"/>
          </p:nvPr>
        </p:nvSpPr>
        <p:spPr/>
        <p:txBody>
          <a:bodyPr/>
          <a:lstStyle/>
          <a:p>
            <a:fld id="{DC6B223B-F32B-417F-BFFF-EA7DDDE6F927}" type="datetimeFigureOut">
              <a:rPr lang="en-US" smtClean="0"/>
              <a:t>3/11/22</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D4C4B57B-EDAB-4CE9-8993-54B449B6D2B8}" type="slidenum">
              <a:rPr lang="en-US" smtClean="0"/>
              <a:t>‹#›</a:t>
            </a:fld>
            <a:endParaRPr lang="en-US"/>
          </a:p>
        </p:txBody>
      </p:sp>
    </p:spTree>
    <p:extLst>
      <p:ext uri="{BB962C8B-B14F-4D97-AF65-F5344CB8AC3E}">
        <p14:creationId xmlns:p14="http://schemas.microsoft.com/office/powerpoint/2010/main" val="29856069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a:t>انقر لتحرير نمط العنوان الرئيسي</a:t>
            </a:r>
            <a:endParaRPr lang="en-US"/>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7" name="عنصر نائب للتاريخ 6"/>
          <p:cNvSpPr>
            <a:spLocks noGrp="1"/>
          </p:cNvSpPr>
          <p:nvPr>
            <p:ph type="dt" sz="half" idx="10"/>
          </p:nvPr>
        </p:nvSpPr>
        <p:spPr/>
        <p:txBody>
          <a:bodyPr/>
          <a:lstStyle/>
          <a:p>
            <a:fld id="{DC6B223B-F32B-417F-BFFF-EA7DDDE6F927}" type="datetimeFigureOut">
              <a:rPr lang="en-US" smtClean="0"/>
              <a:t>3/11/22</a:t>
            </a:fld>
            <a:endParaRPr lang="en-US"/>
          </a:p>
        </p:txBody>
      </p:sp>
      <p:sp>
        <p:nvSpPr>
          <p:cNvPr id="8" name="عنصر نائب للتذييل 7"/>
          <p:cNvSpPr>
            <a:spLocks noGrp="1"/>
          </p:cNvSpPr>
          <p:nvPr>
            <p:ph type="ftr" sz="quarter" idx="11"/>
          </p:nvPr>
        </p:nvSpPr>
        <p:spPr/>
        <p:txBody>
          <a:bodyPr/>
          <a:lstStyle/>
          <a:p>
            <a:endParaRPr lang="en-US"/>
          </a:p>
        </p:txBody>
      </p:sp>
      <p:sp>
        <p:nvSpPr>
          <p:cNvPr id="9" name="عنصر نائب لرقم الشريحة 8"/>
          <p:cNvSpPr>
            <a:spLocks noGrp="1"/>
          </p:cNvSpPr>
          <p:nvPr>
            <p:ph type="sldNum" sz="quarter" idx="12"/>
          </p:nvPr>
        </p:nvSpPr>
        <p:spPr/>
        <p:txBody>
          <a:bodyPr/>
          <a:lstStyle/>
          <a:p>
            <a:fld id="{D4C4B57B-EDAB-4CE9-8993-54B449B6D2B8}" type="slidenum">
              <a:rPr lang="en-US" smtClean="0"/>
              <a:t>‹#›</a:t>
            </a:fld>
            <a:endParaRPr lang="en-US"/>
          </a:p>
        </p:txBody>
      </p:sp>
    </p:spTree>
    <p:extLst>
      <p:ext uri="{BB962C8B-B14F-4D97-AF65-F5344CB8AC3E}">
        <p14:creationId xmlns:p14="http://schemas.microsoft.com/office/powerpoint/2010/main" val="30054854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endParaRPr lang="en-US"/>
          </a:p>
        </p:txBody>
      </p:sp>
      <p:sp>
        <p:nvSpPr>
          <p:cNvPr id="3" name="عنصر نائب للتاريخ 2"/>
          <p:cNvSpPr>
            <a:spLocks noGrp="1"/>
          </p:cNvSpPr>
          <p:nvPr>
            <p:ph type="dt" sz="half" idx="10"/>
          </p:nvPr>
        </p:nvSpPr>
        <p:spPr/>
        <p:txBody>
          <a:bodyPr/>
          <a:lstStyle/>
          <a:p>
            <a:fld id="{DC6B223B-F32B-417F-BFFF-EA7DDDE6F927}" type="datetimeFigureOut">
              <a:rPr lang="en-US" smtClean="0"/>
              <a:t>3/11/22</a:t>
            </a:fld>
            <a:endParaRPr lang="en-US"/>
          </a:p>
        </p:txBody>
      </p:sp>
      <p:sp>
        <p:nvSpPr>
          <p:cNvPr id="4" name="عنصر نائب للتذييل 3"/>
          <p:cNvSpPr>
            <a:spLocks noGrp="1"/>
          </p:cNvSpPr>
          <p:nvPr>
            <p:ph type="ftr" sz="quarter" idx="11"/>
          </p:nvPr>
        </p:nvSpPr>
        <p:spPr/>
        <p:txBody>
          <a:bodyPr/>
          <a:lstStyle/>
          <a:p>
            <a:endParaRPr lang="en-US"/>
          </a:p>
        </p:txBody>
      </p:sp>
      <p:sp>
        <p:nvSpPr>
          <p:cNvPr id="5" name="عنصر نائب لرقم الشريحة 4"/>
          <p:cNvSpPr>
            <a:spLocks noGrp="1"/>
          </p:cNvSpPr>
          <p:nvPr>
            <p:ph type="sldNum" sz="quarter" idx="12"/>
          </p:nvPr>
        </p:nvSpPr>
        <p:spPr/>
        <p:txBody>
          <a:bodyPr/>
          <a:lstStyle/>
          <a:p>
            <a:fld id="{D4C4B57B-EDAB-4CE9-8993-54B449B6D2B8}" type="slidenum">
              <a:rPr lang="en-US" smtClean="0"/>
              <a:t>‹#›</a:t>
            </a:fld>
            <a:endParaRPr lang="en-US"/>
          </a:p>
        </p:txBody>
      </p:sp>
    </p:spTree>
    <p:extLst>
      <p:ext uri="{BB962C8B-B14F-4D97-AF65-F5344CB8AC3E}">
        <p14:creationId xmlns:p14="http://schemas.microsoft.com/office/powerpoint/2010/main" val="24686854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DC6B223B-F32B-417F-BFFF-EA7DDDE6F927}" type="datetimeFigureOut">
              <a:rPr lang="en-US" smtClean="0"/>
              <a:t>3/11/22</a:t>
            </a:fld>
            <a:endParaRPr lang="en-US"/>
          </a:p>
        </p:txBody>
      </p:sp>
      <p:sp>
        <p:nvSpPr>
          <p:cNvPr id="3" name="عنصر نائب للتذييل 2"/>
          <p:cNvSpPr>
            <a:spLocks noGrp="1"/>
          </p:cNvSpPr>
          <p:nvPr>
            <p:ph type="ftr" sz="quarter" idx="11"/>
          </p:nvPr>
        </p:nvSpPr>
        <p:spPr/>
        <p:txBody>
          <a:bodyPr/>
          <a:lstStyle/>
          <a:p>
            <a:endParaRPr lang="en-US"/>
          </a:p>
        </p:txBody>
      </p:sp>
      <p:sp>
        <p:nvSpPr>
          <p:cNvPr id="4" name="عنصر نائب لرقم الشريحة 3"/>
          <p:cNvSpPr>
            <a:spLocks noGrp="1"/>
          </p:cNvSpPr>
          <p:nvPr>
            <p:ph type="sldNum" sz="quarter" idx="12"/>
          </p:nvPr>
        </p:nvSpPr>
        <p:spPr/>
        <p:txBody>
          <a:bodyPr/>
          <a:lstStyle/>
          <a:p>
            <a:fld id="{D4C4B57B-EDAB-4CE9-8993-54B449B6D2B8}" type="slidenum">
              <a:rPr lang="en-US" smtClean="0"/>
              <a:t>‹#›</a:t>
            </a:fld>
            <a:endParaRPr lang="en-US"/>
          </a:p>
        </p:txBody>
      </p:sp>
    </p:spTree>
    <p:extLst>
      <p:ext uri="{BB962C8B-B14F-4D97-AF65-F5344CB8AC3E}">
        <p14:creationId xmlns:p14="http://schemas.microsoft.com/office/powerpoint/2010/main" val="33403047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l">
              <a:defRPr sz="2000" b="1"/>
            </a:lvl1pPr>
          </a:lstStyle>
          <a:p>
            <a:r>
              <a:rPr lang="ar-SA"/>
              <a:t>انقر لتحرير نمط العنوان الرئيسي</a:t>
            </a:r>
            <a:endParaRPr lang="en-US"/>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النص الرئيسي</a:t>
            </a:r>
          </a:p>
        </p:txBody>
      </p:sp>
      <p:sp>
        <p:nvSpPr>
          <p:cNvPr id="5" name="عنصر نائب للتاريخ 4"/>
          <p:cNvSpPr>
            <a:spLocks noGrp="1"/>
          </p:cNvSpPr>
          <p:nvPr>
            <p:ph type="dt" sz="half" idx="10"/>
          </p:nvPr>
        </p:nvSpPr>
        <p:spPr/>
        <p:txBody>
          <a:bodyPr/>
          <a:lstStyle/>
          <a:p>
            <a:fld id="{DC6B223B-F32B-417F-BFFF-EA7DDDE6F927}" type="datetimeFigureOut">
              <a:rPr lang="en-US" smtClean="0"/>
              <a:t>3/11/22</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D4C4B57B-EDAB-4CE9-8993-54B449B6D2B8}" type="slidenum">
              <a:rPr lang="en-US" smtClean="0"/>
              <a:t>‹#›</a:t>
            </a:fld>
            <a:endParaRPr lang="en-US"/>
          </a:p>
        </p:txBody>
      </p:sp>
    </p:spTree>
    <p:extLst>
      <p:ext uri="{BB962C8B-B14F-4D97-AF65-F5344CB8AC3E}">
        <p14:creationId xmlns:p14="http://schemas.microsoft.com/office/powerpoint/2010/main" val="12452187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l">
              <a:defRPr sz="2000" b="1"/>
            </a:lvl1pPr>
          </a:lstStyle>
          <a:p>
            <a:r>
              <a:rPr lang="ar-SA"/>
              <a:t>انقر لتحرير نمط العنوان الرئيسي</a:t>
            </a:r>
            <a:endParaRPr lang="en-US"/>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النص الرئيسي</a:t>
            </a:r>
          </a:p>
        </p:txBody>
      </p:sp>
      <p:sp>
        <p:nvSpPr>
          <p:cNvPr id="5" name="عنصر نائب للتاريخ 4"/>
          <p:cNvSpPr>
            <a:spLocks noGrp="1"/>
          </p:cNvSpPr>
          <p:nvPr>
            <p:ph type="dt" sz="half" idx="10"/>
          </p:nvPr>
        </p:nvSpPr>
        <p:spPr/>
        <p:txBody>
          <a:bodyPr/>
          <a:lstStyle/>
          <a:p>
            <a:fld id="{DC6B223B-F32B-417F-BFFF-EA7DDDE6F927}" type="datetimeFigureOut">
              <a:rPr lang="en-US" smtClean="0"/>
              <a:t>3/11/22</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D4C4B57B-EDAB-4CE9-8993-54B449B6D2B8}" type="slidenum">
              <a:rPr lang="en-US" smtClean="0"/>
              <a:t>‹#›</a:t>
            </a:fld>
            <a:endParaRPr lang="en-US"/>
          </a:p>
        </p:txBody>
      </p:sp>
    </p:spTree>
    <p:extLst>
      <p:ext uri="{BB962C8B-B14F-4D97-AF65-F5344CB8AC3E}">
        <p14:creationId xmlns:p14="http://schemas.microsoft.com/office/powerpoint/2010/main" val="35083129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ar-SA"/>
              <a:t>انقر لتحرير نمط العنوان الرئيسي</a:t>
            </a:r>
            <a:endParaRPr lang="en-US"/>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4" name="عنصر نائب للتاريخ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C6B223B-F32B-417F-BFFF-EA7DDDE6F927}" type="datetimeFigureOut">
              <a:rPr lang="en-US" smtClean="0"/>
              <a:t>3/11/22</a:t>
            </a:fld>
            <a:endParaRPr lang="en-US"/>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عنصر نائب لرقم الشريحة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4C4B57B-EDAB-4CE9-8993-54B449B6D2B8}" type="slidenum">
              <a:rPr lang="en-US" smtClean="0"/>
              <a:t>‹#›</a:t>
            </a:fld>
            <a:endParaRPr lang="en-US"/>
          </a:p>
        </p:txBody>
      </p:sp>
    </p:spTree>
    <p:extLst>
      <p:ext uri="{BB962C8B-B14F-4D97-AF65-F5344CB8AC3E}">
        <p14:creationId xmlns:p14="http://schemas.microsoft.com/office/powerpoint/2010/main" val="38552825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762000"/>
            <a:ext cx="7772400" cy="3352799"/>
          </a:xfrm>
        </p:spPr>
        <p:txBody>
          <a:bodyPr/>
          <a:lstStyle/>
          <a:p>
            <a:r>
              <a:rPr lang="en-US" dirty="0">
                <a:solidFill>
                  <a:srgbClr val="002060"/>
                </a:solidFill>
                <a:effectLst>
                  <a:outerShdw blurRad="38100" dist="38100" dir="2700000" algn="tl">
                    <a:srgbClr val="000000">
                      <a:alpha val="43137"/>
                    </a:srgbClr>
                  </a:outerShdw>
                </a:effectLst>
              </a:rPr>
              <a:t>Clinical Pharmacokinetic and </a:t>
            </a:r>
            <a:r>
              <a:rPr lang="en-US" dirty="0" err="1">
                <a:solidFill>
                  <a:srgbClr val="002060"/>
                </a:solidFill>
                <a:effectLst>
                  <a:outerShdw blurRad="38100" dist="38100" dir="2700000" algn="tl">
                    <a:srgbClr val="000000">
                      <a:alpha val="43137"/>
                    </a:srgbClr>
                  </a:outerShdw>
                </a:effectLst>
              </a:rPr>
              <a:t>Pharmacodynamic</a:t>
            </a:r>
            <a:r>
              <a:rPr lang="en-US" dirty="0">
                <a:solidFill>
                  <a:srgbClr val="002060"/>
                </a:solidFill>
                <a:effectLst>
                  <a:outerShdw blurRad="38100" dist="38100" dir="2700000" algn="tl">
                    <a:srgbClr val="000000">
                      <a:alpha val="43137"/>
                    </a:srgbClr>
                  </a:outerShdw>
                </a:effectLst>
              </a:rPr>
              <a:t> Concepts</a:t>
            </a:r>
          </a:p>
        </p:txBody>
      </p:sp>
      <p:sp>
        <p:nvSpPr>
          <p:cNvPr id="3" name="عنوان فرعي 3"/>
          <p:cNvSpPr>
            <a:spLocks noGrp="1"/>
          </p:cNvSpPr>
          <p:nvPr>
            <p:ph type="subTitle" idx="1"/>
          </p:nvPr>
        </p:nvSpPr>
        <p:spPr>
          <a:xfrm>
            <a:off x="1371600" y="4572000"/>
            <a:ext cx="6400800" cy="1524000"/>
          </a:xfrm>
        </p:spPr>
        <p:txBody>
          <a:bodyPr/>
          <a:lstStyle/>
          <a:p>
            <a:r>
              <a:rPr lang="en-US" dirty="0">
                <a:solidFill>
                  <a:srgbClr val="FF0000"/>
                </a:solidFill>
              </a:rPr>
              <a:t>By Assistant professor Dr. Ali Al Ahmed</a:t>
            </a:r>
            <a:endParaRPr lang="ar-IQ" dirty="0">
              <a:solidFill>
                <a:srgbClr val="FF0000"/>
              </a:solidFill>
            </a:endParaRPr>
          </a:p>
        </p:txBody>
      </p:sp>
    </p:spTree>
    <p:extLst>
      <p:ext uri="{BB962C8B-B14F-4D97-AF65-F5344CB8AC3E}">
        <p14:creationId xmlns:p14="http://schemas.microsoft.com/office/powerpoint/2010/main" val="41339441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76200" y="228600"/>
            <a:ext cx="8915400" cy="6477000"/>
          </a:xfrm>
        </p:spPr>
        <p:txBody>
          <a:bodyPr>
            <a:normAutofit fontScale="85000" lnSpcReduction="10000"/>
          </a:bodyPr>
          <a:lstStyle/>
          <a:p>
            <a:pPr algn="just">
              <a:buFont typeface="Wingdings" pitchFamily="2" charset="2"/>
              <a:buChar char="§"/>
            </a:pPr>
            <a:r>
              <a:rPr lang="en-US" dirty="0"/>
              <a:t>When doses are increased for most drugs, steady-state concentrations increase in a proportional fashion leading to </a:t>
            </a:r>
            <a:r>
              <a:rPr lang="en-US" b="1" dirty="0">
                <a:solidFill>
                  <a:schemeClr val="accent6">
                    <a:lumMod val="60000"/>
                    <a:lumOff val="40000"/>
                  </a:schemeClr>
                </a:solidFill>
              </a:rPr>
              <a:t>linear pharmacokinetics </a:t>
            </a:r>
            <a:r>
              <a:rPr lang="en-US" dirty="0"/>
              <a:t>(</a:t>
            </a:r>
            <a:r>
              <a:rPr lang="en-US" i="1" dirty="0"/>
              <a:t>solid line</a:t>
            </a:r>
            <a:r>
              <a:rPr lang="en-US" dirty="0"/>
              <a:t>)</a:t>
            </a:r>
            <a:r>
              <a:rPr lang="en-US" i="1" dirty="0"/>
              <a:t>. </a:t>
            </a:r>
          </a:p>
          <a:p>
            <a:pPr algn="just">
              <a:buFont typeface="Wingdings" pitchFamily="2" charset="2"/>
              <a:buChar char="§"/>
            </a:pPr>
            <a:endParaRPr lang="en-US" i="1" dirty="0"/>
          </a:p>
          <a:p>
            <a:pPr algn="just">
              <a:buFont typeface="Wingdings" pitchFamily="2" charset="2"/>
              <a:buChar char="§"/>
            </a:pPr>
            <a:r>
              <a:rPr lang="en-US" dirty="0"/>
              <a:t>However, in some cases proportional increases in steady-state concentrations do not occur after a dosage increase. </a:t>
            </a:r>
          </a:p>
          <a:p>
            <a:pPr algn="just">
              <a:buFont typeface="Wingdings" pitchFamily="2" charset="2"/>
              <a:buChar char="§"/>
            </a:pPr>
            <a:endParaRPr lang="en-US" dirty="0"/>
          </a:p>
          <a:p>
            <a:pPr algn="just">
              <a:buFont typeface="Wingdings" pitchFamily="2" charset="2"/>
              <a:buChar char="§"/>
            </a:pPr>
            <a:r>
              <a:rPr lang="en-US" dirty="0"/>
              <a:t>When steady-state concentrations increase more than expected after a dosage increase (</a:t>
            </a:r>
            <a:r>
              <a:rPr lang="en-US" i="1" dirty="0"/>
              <a:t>upper dashed line</a:t>
            </a:r>
            <a:r>
              <a:rPr lang="en-US" dirty="0"/>
              <a:t>)</a:t>
            </a:r>
            <a:r>
              <a:rPr lang="en-US" i="1" dirty="0"/>
              <a:t>, </a:t>
            </a:r>
            <a:r>
              <a:rPr lang="en-US" b="1" dirty="0" err="1">
                <a:solidFill>
                  <a:schemeClr val="accent6">
                    <a:lumMod val="60000"/>
                    <a:lumOff val="40000"/>
                  </a:schemeClr>
                </a:solidFill>
              </a:rPr>
              <a:t>Michaelis-Menten</a:t>
            </a:r>
            <a:r>
              <a:rPr lang="en-US" b="1" dirty="0">
                <a:solidFill>
                  <a:schemeClr val="accent6">
                    <a:lumMod val="60000"/>
                    <a:lumOff val="40000"/>
                  </a:schemeClr>
                </a:solidFill>
              </a:rPr>
              <a:t> pharmacokinetics </a:t>
            </a:r>
            <a:r>
              <a:rPr lang="en-US" dirty="0"/>
              <a:t>may be taking place. </a:t>
            </a:r>
          </a:p>
          <a:p>
            <a:pPr algn="just">
              <a:buFont typeface="Wingdings" pitchFamily="2" charset="2"/>
              <a:buChar char="§"/>
            </a:pPr>
            <a:endParaRPr lang="en-US" dirty="0"/>
          </a:p>
          <a:p>
            <a:pPr algn="just">
              <a:buFont typeface="Wingdings" pitchFamily="2" charset="2"/>
              <a:buChar char="§"/>
            </a:pPr>
            <a:r>
              <a:rPr lang="en-US" dirty="0"/>
              <a:t>If steady-state concentrations increase less than expected after a dosage increase (</a:t>
            </a:r>
            <a:r>
              <a:rPr lang="en-US" i="1" dirty="0"/>
              <a:t>lower dashed line</a:t>
            </a:r>
            <a:r>
              <a:rPr lang="en-US" dirty="0"/>
              <a:t>)</a:t>
            </a:r>
            <a:r>
              <a:rPr lang="en-US" i="1" dirty="0"/>
              <a:t>, </a:t>
            </a:r>
            <a:r>
              <a:rPr lang="en-US" b="1" dirty="0" err="1">
                <a:solidFill>
                  <a:schemeClr val="accent6">
                    <a:lumMod val="60000"/>
                    <a:lumOff val="40000"/>
                  </a:schemeClr>
                </a:solidFill>
              </a:rPr>
              <a:t>saturable</a:t>
            </a:r>
            <a:r>
              <a:rPr lang="en-US" b="1" dirty="0">
                <a:solidFill>
                  <a:schemeClr val="accent6">
                    <a:lumMod val="60000"/>
                    <a:lumOff val="40000"/>
                  </a:schemeClr>
                </a:solidFill>
              </a:rPr>
              <a:t> plasma protein binding or </a:t>
            </a:r>
            <a:r>
              <a:rPr lang="en-US" b="1" dirty="0" err="1">
                <a:solidFill>
                  <a:schemeClr val="accent6">
                    <a:lumMod val="60000"/>
                    <a:lumOff val="40000"/>
                  </a:schemeClr>
                </a:solidFill>
              </a:rPr>
              <a:t>autoinduction</a:t>
            </a:r>
            <a:r>
              <a:rPr lang="en-US" dirty="0"/>
              <a:t> are likely explanations.</a:t>
            </a:r>
          </a:p>
        </p:txBody>
      </p:sp>
    </p:spTree>
    <p:extLst>
      <p:ext uri="{BB962C8B-B14F-4D97-AF65-F5344CB8AC3E}">
        <p14:creationId xmlns:p14="http://schemas.microsoft.com/office/powerpoint/2010/main" val="10712128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152400"/>
            <a:ext cx="8991600" cy="6705600"/>
          </a:xfrm>
        </p:spPr>
        <p:txBody>
          <a:bodyPr>
            <a:normAutofit fontScale="85000" lnSpcReduction="10000"/>
          </a:bodyPr>
          <a:lstStyle/>
          <a:p>
            <a:pPr algn="just">
              <a:buFont typeface="Wingdings" pitchFamily="2" charset="2"/>
              <a:buChar char="v"/>
            </a:pPr>
            <a:r>
              <a:rPr lang="en-US" dirty="0"/>
              <a:t>Both phenytoin and salicylic acid follow </a:t>
            </a:r>
            <a:r>
              <a:rPr lang="en-US" dirty="0" err="1"/>
              <a:t>Michaelis-Menten</a:t>
            </a:r>
            <a:r>
              <a:rPr lang="en-US" dirty="0"/>
              <a:t> pharmacokinetics. </a:t>
            </a:r>
          </a:p>
          <a:p>
            <a:pPr algn="just">
              <a:buFont typeface="Wingdings" pitchFamily="2" charset="2"/>
              <a:buChar char="v"/>
            </a:pPr>
            <a:endParaRPr lang="en-US" dirty="0"/>
          </a:p>
          <a:p>
            <a:pPr algn="just">
              <a:buFont typeface="Wingdings" pitchFamily="2" charset="2"/>
              <a:buChar char="v"/>
            </a:pPr>
            <a:r>
              <a:rPr lang="en-US" dirty="0"/>
              <a:t>Some drugs, such as </a:t>
            </a:r>
            <a:r>
              <a:rPr lang="en-US" b="1" dirty="0"/>
              <a:t>valproic acid and disopyramide</a:t>
            </a:r>
            <a:r>
              <a:rPr lang="en-US" dirty="0"/>
              <a:t>, saturate plasma protein binding sites so that as the dosage is increased steady-state serum concentrations increase less than expected. </a:t>
            </a:r>
          </a:p>
          <a:p>
            <a:pPr algn="just">
              <a:buFont typeface="Wingdings" pitchFamily="2" charset="2"/>
              <a:buChar char="v"/>
            </a:pPr>
            <a:endParaRPr lang="en-US" dirty="0"/>
          </a:p>
          <a:p>
            <a:pPr algn="just">
              <a:buFont typeface="Wingdings" pitchFamily="2" charset="2"/>
              <a:buChar char="v"/>
            </a:pPr>
            <a:r>
              <a:rPr lang="en-US" dirty="0"/>
              <a:t>Other drugs, such as </a:t>
            </a:r>
            <a:r>
              <a:rPr lang="en-US" b="1" dirty="0"/>
              <a:t>carbamazepine</a:t>
            </a:r>
            <a:r>
              <a:rPr lang="en-US" dirty="0"/>
              <a:t>, increase their own rate of metabolism from the body as dose is increased so steady-state serum concentrations increase less than anticipated. </a:t>
            </a:r>
          </a:p>
          <a:p>
            <a:pPr algn="just">
              <a:buFont typeface="Wingdings" pitchFamily="2" charset="2"/>
              <a:buChar char="v"/>
            </a:pPr>
            <a:endParaRPr lang="en-US" dirty="0"/>
          </a:p>
          <a:p>
            <a:pPr algn="just">
              <a:buFont typeface="Wingdings" pitchFamily="2" charset="2"/>
              <a:buChar char="v"/>
            </a:pPr>
            <a:r>
              <a:rPr lang="en-US" dirty="0"/>
              <a:t>This process is known as </a:t>
            </a:r>
            <a:r>
              <a:rPr lang="en-US" i="1" dirty="0" err="1"/>
              <a:t>autoinduction</a:t>
            </a:r>
            <a:r>
              <a:rPr lang="en-US" i="1" dirty="0"/>
              <a:t> </a:t>
            </a:r>
            <a:r>
              <a:rPr lang="en-US" dirty="0"/>
              <a:t>of drug metabolism.</a:t>
            </a:r>
          </a:p>
          <a:p>
            <a:pPr algn="just">
              <a:buFont typeface="Wingdings" pitchFamily="2" charset="2"/>
              <a:buChar char="v"/>
            </a:pPr>
            <a:endParaRPr lang="en-US" dirty="0"/>
          </a:p>
          <a:p>
            <a:pPr algn="just">
              <a:buFont typeface="Wingdings" pitchFamily="2" charset="2"/>
              <a:buChar char="v"/>
            </a:pPr>
            <a:r>
              <a:rPr lang="en-US" dirty="0"/>
              <a:t>Drugs that exhibit nonlinear pharmacokinetics are oftentimes </a:t>
            </a:r>
            <a:r>
              <a:rPr lang="en-US" b="1" dirty="0">
                <a:solidFill>
                  <a:schemeClr val="tx2">
                    <a:lumMod val="75000"/>
                  </a:schemeClr>
                </a:solidFill>
              </a:rPr>
              <a:t>very difficult </a:t>
            </a:r>
            <a:r>
              <a:rPr lang="en-US" dirty="0"/>
              <a:t>to dose correctly.</a:t>
            </a:r>
          </a:p>
        </p:txBody>
      </p:sp>
    </p:spTree>
    <p:extLst>
      <p:ext uri="{BB962C8B-B14F-4D97-AF65-F5344CB8AC3E}">
        <p14:creationId xmlns:p14="http://schemas.microsoft.com/office/powerpoint/2010/main" val="5722463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96982" y="152400"/>
            <a:ext cx="8894618" cy="6553200"/>
          </a:xfrm>
        </p:spPr>
        <p:txBody>
          <a:bodyPr/>
          <a:lstStyle/>
          <a:p>
            <a:pPr algn="just"/>
            <a:endParaRPr lang="en-US" dirty="0"/>
          </a:p>
          <a:p>
            <a:pPr algn="just"/>
            <a:endParaRPr lang="en-US" dirty="0"/>
          </a:p>
          <a:p>
            <a:pPr algn="just"/>
            <a:endParaRPr lang="en-US" dirty="0"/>
          </a:p>
          <a:p>
            <a:pPr algn="just"/>
            <a:endParaRPr lang="en-US" sz="3600" dirty="0">
              <a:solidFill>
                <a:srgbClr val="0070C0"/>
              </a:solidFill>
            </a:endParaRPr>
          </a:p>
          <a:p>
            <a:pPr algn="just"/>
            <a:r>
              <a:rPr lang="en-US" sz="3600" dirty="0">
                <a:solidFill>
                  <a:srgbClr val="0070C0"/>
                </a:solidFill>
              </a:rPr>
              <a:t>New steady-state concentration = (new dose/old dose) × old steady-state concentration</a:t>
            </a:r>
          </a:p>
        </p:txBody>
      </p:sp>
    </p:spTree>
    <p:extLst>
      <p:ext uri="{BB962C8B-B14F-4D97-AF65-F5344CB8AC3E}">
        <p14:creationId xmlns:p14="http://schemas.microsoft.com/office/powerpoint/2010/main" val="11665832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52400" y="152400"/>
            <a:ext cx="8839200" cy="6553200"/>
          </a:xfrm>
        </p:spPr>
        <p:txBody>
          <a:bodyPr>
            <a:normAutofit fontScale="92500" lnSpcReduction="10000"/>
          </a:bodyPr>
          <a:lstStyle/>
          <a:p>
            <a:pPr marL="0" indent="0">
              <a:buNone/>
            </a:pPr>
            <a:r>
              <a:rPr lang="en-US" b="1" u="sng" dirty="0">
                <a:solidFill>
                  <a:srgbClr val="7030A0"/>
                </a:solidFill>
              </a:rPr>
              <a:t>CLEARANCE:</a:t>
            </a:r>
          </a:p>
          <a:p>
            <a:pPr algn="just">
              <a:buFont typeface="Courier New" pitchFamily="49" charset="0"/>
              <a:buChar char="o"/>
            </a:pPr>
            <a:r>
              <a:rPr lang="en-US" i="1" dirty="0"/>
              <a:t>Clearance </a:t>
            </a:r>
            <a:r>
              <a:rPr lang="en-US" dirty="0"/>
              <a:t>(Cl) is the </a:t>
            </a:r>
            <a:r>
              <a:rPr lang="en-US" dirty="0">
                <a:solidFill>
                  <a:srgbClr val="7030A0"/>
                </a:solidFill>
              </a:rPr>
              <a:t>most important pharmacokinetic parameter</a:t>
            </a:r>
            <a:r>
              <a:rPr lang="en-US" dirty="0"/>
              <a:t> because it determines the maintenance dose (MD) that is required to obtain a given steady-state serum concentration </a:t>
            </a:r>
            <a:r>
              <a:rPr lang="en-US" b="1" dirty="0">
                <a:solidFill>
                  <a:schemeClr val="accent6">
                    <a:lumMod val="60000"/>
                    <a:lumOff val="40000"/>
                  </a:schemeClr>
                </a:solidFill>
              </a:rPr>
              <a:t>(</a:t>
            </a:r>
            <a:r>
              <a:rPr lang="en-US" b="1" dirty="0" err="1">
                <a:solidFill>
                  <a:schemeClr val="accent6">
                    <a:lumMod val="60000"/>
                    <a:lumOff val="40000"/>
                  </a:schemeClr>
                </a:solidFill>
              </a:rPr>
              <a:t>Css</a:t>
            </a:r>
            <a:r>
              <a:rPr lang="en-US" b="1" dirty="0">
                <a:solidFill>
                  <a:schemeClr val="accent6">
                    <a:lumMod val="60000"/>
                    <a:lumOff val="40000"/>
                  </a:schemeClr>
                </a:solidFill>
              </a:rPr>
              <a:t>): </a:t>
            </a:r>
            <a:r>
              <a:rPr lang="en-US" b="1" u="sng" dirty="0">
                <a:solidFill>
                  <a:schemeClr val="accent6">
                    <a:lumMod val="60000"/>
                    <a:lumOff val="40000"/>
                  </a:schemeClr>
                </a:solidFill>
              </a:rPr>
              <a:t>MD = </a:t>
            </a:r>
            <a:r>
              <a:rPr lang="en-US" b="1" u="sng" dirty="0" err="1">
                <a:solidFill>
                  <a:schemeClr val="accent6">
                    <a:lumMod val="60000"/>
                    <a:lumOff val="40000"/>
                  </a:schemeClr>
                </a:solidFill>
              </a:rPr>
              <a:t>Css</a:t>
            </a:r>
            <a:r>
              <a:rPr lang="en-US" b="1" u="sng" dirty="0">
                <a:solidFill>
                  <a:schemeClr val="accent6">
                    <a:lumMod val="60000"/>
                    <a:lumOff val="40000"/>
                  </a:schemeClr>
                </a:solidFill>
              </a:rPr>
              <a:t> ⋅ Cl. </a:t>
            </a:r>
          </a:p>
          <a:p>
            <a:pPr marL="0" indent="0" algn="just">
              <a:buNone/>
            </a:pPr>
            <a:endParaRPr lang="en-US" dirty="0"/>
          </a:p>
          <a:p>
            <a:pPr algn="just">
              <a:buFont typeface="Courier New" pitchFamily="49" charset="0"/>
              <a:buChar char="o"/>
            </a:pPr>
            <a:r>
              <a:rPr lang="en-US" dirty="0"/>
              <a:t>If one knows the clearance of a drug, and wants to achieve a certain steady-state serum concentration, it is easy to compute the required maintenance dose.</a:t>
            </a:r>
          </a:p>
          <a:p>
            <a:pPr algn="just">
              <a:buFont typeface="Courier New" pitchFamily="49" charset="0"/>
              <a:buChar char="o"/>
            </a:pPr>
            <a:endParaRPr lang="en-US" u="sng" dirty="0">
              <a:solidFill>
                <a:srgbClr val="7030A0"/>
              </a:solidFill>
            </a:endParaRPr>
          </a:p>
          <a:p>
            <a:pPr algn="just">
              <a:buFont typeface="Courier New" pitchFamily="49" charset="0"/>
              <a:buChar char="o"/>
            </a:pPr>
            <a:r>
              <a:rPr lang="en-US" dirty="0"/>
              <a:t>The definition of clearance is the volume of serum or blood completely cleared of the drug per unit time. Thus, the dimension of clearance is volume per unit time, such as L/h or mL/min.</a:t>
            </a:r>
            <a:endParaRPr lang="en-US" u="sng" dirty="0">
              <a:solidFill>
                <a:srgbClr val="7030A0"/>
              </a:solidFill>
            </a:endParaRPr>
          </a:p>
        </p:txBody>
      </p:sp>
    </p:spTree>
    <p:extLst>
      <p:ext uri="{BB962C8B-B14F-4D97-AF65-F5344CB8AC3E}">
        <p14:creationId xmlns:p14="http://schemas.microsoft.com/office/powerpoint/2010/main" val="37279280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52400" y="152400"/>
            <a:ext cx="8839200" cy="6553200"/>
          </a:xfrm>
        </p:spPr>
        <p:txBody>
          <a:bodyPr>
            <a:normAutofit fontScale="85000" lnSpcReduction="10000"/>
          </a:bodyPr>
          <a:lstStyle/>
          <a:p>
            <a:pPr algn="just"/>
            <a:r>
              <a:rPr lang="en-US" dirty="0"/>
              <a:t>The therapeutic range should be considered as an initial guideline for drug concentrations in a specific patient; drug dose and steady-state concentrations should then be titrated and individualized based on therapeutic response. </a:t>
            </a:r>
          </a:p>
          <a:p>
            <a:pPr algn="just"/>
            <a:endParaRPr lang="en-US" dirty="0"/>
          </a:p>
          <a:p>
            <a:pPr algn="just"/>
            <a:r>
              <a:rPr lang="en-US" dirty="0"/>
              <a:t>For example, the therapeutic range for theophylline is generally accepted as 10–20 </a:t>
            </a:r>
            <a:r>
              <a:rPr lang="en-US" dirty="0" err="1"/>
              <a:t>μg</a:t>
            </a:r>
            <a:r>
              <a:rPr lang="en-US" dirty="0"/>
              <a:t>/mL for the treatment of asthma with concentrations of 8–12 </a:t>
            </a:r>
            <a:r>
              <a:rPr lang="en-US" dirty="0" err="1"/>
              <a:t>μg</a:t>
            </a:r>
            <a:r>
              <a:rPr lang="en-US" dirty="0"/>
              <a:t>/mL considered as a reasonable starting point.</a:t>
            </a:r>
          </a:p>
          <a:p>
            <a:pPr algn="just"/>
            <a:endParaRPr lang="en-US" dirty="0"/>
          </a:p>
          <a:p>
            <a:pPr algn="just"/>
            <a:r>
              <a:rPr lang="en-US" dirty="0"/>
              <a:t>If it were known that the theophylline clearance for a patient equaled 3 L/h and the desired steady-state theophylline serum concentration was 10 </a:t>
            </a:r>
            <a:r>
              <a:rPr lang="en-US" dirty="0" err="1"/>
              <a:t>μg</a:t>
            </a:r>
            <a:r>
              <a:rPr lang="en-US" dirty="0"/>
              <a:t>/mL, the theophylline maintenance dose to achieve this concentration would be 30 mg/h (10 </a:t>
            </a:r>
            <a:r>
              <a:rPr lang="en-US" dirty="0" err="1"/>
              <a:t>μg</a:t>
            </a:r>
            <a:r>
              <a:rPr lang="en-US" dirty="0"/>
              <a:t>/mL = 10 mg/L; MD = </a:t>
            </a:r>
            <a:r>
              <a:rPr lang="en-US" dirty="0" err="1"/>
              <a:t>Css</a:t>
            </a:r>
            <a:r>
              <a:rPr lang="en-US" dirty="0"/>
              <a:t> ⋅ </a:t>
            </a:r>
            <a:r>
              <a:rPr lang="en-US" dirty="0" err="1"/>
              <a:t>Cl</a:t>
            </a:r>
            <a:r>
              <a:rPr lang="en-US" dirty="0"/>
              <a:t>; </a:t>
            </a:r>
            <a:r>
              <a:rPr lang="pt-BR" dirty="0"/>
              <a:t>MD = 10 mg/L ⋅ 3 L/h = 30 mg/h).</a:t>
            </a:r>
            <a:endParaRPr lang="en-US" dirty="0"/>
          </a:p>
        </p:txBody>
      </p:sp>
    </p:spTree>
    <p:extLst>
      <p:ext uri="{BB962C8B-B14F-4D97-AF65-F5344CB8AC3E}">
        <p14:creationId xmlns:p14="http://schemas.microsoft.com/office/powerpoint/2010/main" val="385825533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52400" y="228600"/>
            <a:ext cx="8839200" cy="6553200"/>
          </a:xfrm>
        </p:spPr>
        <p:txBody>
          <a:bodyPr>
            <a:normAutofit fontScale="85000" lnSpcReduction="10000"/>
          </a:bodyPr>
          <a:lstStyle/>
          <a:p>
            <a:pPr algn="just"/>
            <a:r>
              <a:rPr lang="en-US" dirty="0"/>
              <a:t>The majority of drug metabolism is catalyzed by </a:t>
            </a:r>
            <a:r>
              <a:rPr lang="en-US" b="1" dirty="0">
                <a:solidFill>
                  <a:schemeClr val="accent2">
                    <a:lumMod val="60000"/>
                    <a:lumOff val="40000"/>
                  </a:schemeClr>
                </a:solidFill>
              </a:rPr>
              <a:t>enzymes contained in the </a:t>
            </a:r>
            <a:r>
              <a:rPr lang="en-US" b="1" dirty="0" err="1">
                <a:solidFill>
                  <a:schemeClr val="accent2">
                    <a:lumMod val="60000"/>
                    <a:lumOff val="40000"/>
                  </a:schemeClr>
                </a:solidFill>
              </a:rPr>
              <a:t>microsomes</a:t>
            </a:r>
            <a:r>
              <a:rPr lang="en-US" b="1" dirty="0">
                <a:solidFill>
                  <a:schemeClr val="accent2">
                    <a:lumMod val="60000"/>
                    <a:lumOff val="40000"/>
                  </a:schemeClr>
                </a:solidFill>
              </a:rPr>
              <a:t> of hepatocytes </a:t>
            </a:r>
            <a:r>
              <a:rPr lang="en-US" dirty="0"/>
              <a:t>known as the cytochrome P-450 (CYP) enzyme system. </a:t>
            </a:r>
          </a:p>
          <a:p>
            <a:pPr algn="just"/>
            <a:endParaRPr lang="en-US" dirty="0"/>
          </a:p>
          <a:p>
            <a:pPr algn="just"/>
            <a:r>
              <a:rPr lang="en-US" dirty="0"/>
              <a:t>This family of enzymes is very important to understand because </a:t>
            </a:r>
            <a:r>
              <a:rPr lang="en-US" b="1" dirty="0">
                <a:solidFill>
                  <a:schemeClr val="accent2">
                    <a:lumMod val="60000"/>
                    <a:lumOff val="40000"/>
                  </a:schemeClr>
                </a:solidFill>
              </a:rPr>
              <a:t>specific enzymes </a:t>
            </a:r>
            <a:r>
              <a:rPr lang="en-US" dirty="0"/>
              <a:t>are responsible for the metabolism of each drug entity. </a:t>
            </a:r>
          </a:p>
          <a:p>
            <a:pPr algn="just"/>
            <a:endParaRPr lang="en-US" dirty="0"/>
          </a:p>
          <a:p>
            <a:pPr algn="just"/>
            <a:r>
              <a:rPr lang="en-US" dirty="0"/>
              <a:t>Once it is known that a patient is deficient in one of the enzymes, usually because the clearance of a known drug substrate is very low resulting in high steady-state serum concentrations for a low to moderate dose, it can be inferred that all drugs metabolized by that enzyme will have a low clearance, and doses of other drugs that are substrates of the enzyme may be empirically reduced.</a:t>
            </a:r>
          </a:p>
        </p:txBody>
      </p:sp>
    </p:spTree>
    <p:extLst>
      <p:ext uri="{BB962C8B-B14F-4D97-AF65-F5344CB8AC3E}">
        <p14:creationId xmlns:p14="http://schemas.microsoft.com/office/powerpoint/2010/main" val="141936030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76200" y="152400"/>
            <a:ext cx="8915400" cy="6553200"/>
          </a:xfrm>
        </p:spPr>
        <p:txBody>
          <a:bodyPr/>
          <a:lstStyle/>
          <a:p>
            <a:pPr algn="just"/>
            <a:r>
              <a:rPr lang="en-US" dirty="0"/>
              <a:t>As an example of the classification scheme, the enzyme known as </a:t>
            </a:r>
            <a:r>
              <a:rPr lang="en-US" b="1" dirty="0"/>
              <a:t>CYP3A4</a:t>
            </a:r>
            <a:r>
              <a:rPr lang="en-US" dirty="0"/>
              <a:t> is named because it is part of the cytochrome P-450 family, the major family group is “3,” the subfamily group within the family is “A,” and the specific, individual enzyme within the subfamily is “4.” </a:t>
            </a:r>
          </a:p>
          <a:p>
            <a:pPr algn="just"/>
            <a:endParaRPr lang="en-US" dirty="0"/>
          </a:p>
          <a:p>
            <a:pPr algn="just"/>
            <a:r>
              <a:rPr lang="en-US" dirty="0"/>
              <a:t>Thus, using this scheme, one can tell that CYP2C9 and CYP2E1 belong to the same family, and CYP2C9 and CYP2C19 belong to the same subfamily and are closely related, but are different enzymes.</a:t>
            </a:r>
          </a:p>
        </p:txBody>
      </p:sp>
    </p:spTree>
    <p:extLst>
      <p:ext uri="{BB962C8B-B14F-4D97-AF65-F5344CB8AC3E}">
        <p14:creationId xmlns:p14="http://schemas.microsoft.com/office/powerpoint/2010/main" val="315239805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76200" y="152400"/>
            <a:ext cx="9067800" cy="6705600"/>
          </a:xfrm>
        </p:spPr>
        <p:txBody>
          <a:bodyPr>
            <a:normAutofit fontScale="92500" lnSpcReduction="20000"/>
          </a:bodyPr>
          <a:lstStyle/>
          <a:p>
            <a:pPr algn="just">
              <a:buFont typeface="Wingdings" pitchFamily="2" charset="2"/>
              <a:buChar char="Ø"/>
            </a:pPr>
            <a:r>
              <a:rPr lang="en-US" dirty="0"/>
              <a:t>Some ethnic groups are deficient in certain enzyme families to a varying extent, and this information is included. </a:t>
            </a:r>
          </a:p>
          <a:p>
            <a:pPr algn="just">
              <a:buFont typeface="Wingdings" pitchFamily="2" charset="2"/>
              <a:buChar char="Ø"/>
            </a:pPr>
            <a:endParaRPr lang="en-US" dirty="0"/>
          </a:p>
          <a:p>
            <a:pPr algn="just">
              <a:buFont typeface="Wingdings" pitchFamily="2" charset="2"/>
              <a:buChar char="Ø"/>
            </a:pPr>
            <a:r>
              <a:rPr lang="en-US" dirty="0"/>
              <a:t>P-glycoprotein (PGP) is a transport protein responsible for the active secretion of drugs into the bile, urine, and gastrointestinal tract.</a:t>
            </a:r>
          </a:p>
          <a:p>
            <a:pPr algn="just">
              <a:buFont typeface="Wingdings" pitchFamily="2" charset="2"/>
              <a:buChar char="Ø"/>
            </a:pPr>
            <a:endParaRPr lang="en-US" dirty="0"/>
          </a:p>
          <a:p>
            <a:pPr algn="just">
              <a:buFont typeface="Wingdings" pitchFamily="2" charset="2"/>
              <a:buChar char="Ø"/>
            </a:pPr>
            <a:r>
              <a:rPr lang="en-US" dirty="0"/>
              <a:t>The kidney eliminates drugs by </a:t>
            </a:r>
            <a:r>
              <a:rPr lang="en-US" dirty="0">
                <a:solidFill>
                  <a:schemeClr val="accent1">
                    <a:lumMod val="75000"/>
                  </a:schemeClr>
                </a:solidFill>
              </a:rPr>
              <a:t>glomerular filtration</a:t>
            </a:r>
            <a:r>
              <a:rPr lang="en-US" dirty="0"/>
              <a:t> and </a:t>
            </a:r>
            <a:r>
              <a:rPr lang="en-US" dirty="0">
                <a:solidFill>
                  <a:schemeClr val="accent1">
                    <a:lumMod val="75000"/>
                  </a:schemeClr>
                </a:solidFill>
              </a:rPr>
              <a:t>tubular secretion </a:t>
            </a:r>
            <a:r>
              <a:rPr lang="en-US" dirty="0"/>
              <a:t>in the nephron. Once drug molecules have entered the urine by either of these processes, it is possible that the molecules may reenter the blood via a process known as </a:t>
            </a:r>
            <a:r>
              <a:rPr lang="en-US" i="1" dirty="0">
                <a:solidFill>
                  <a:schemeClr val="accent1">
                    <a:lumMod val="75000"/>
                  </a:schemeClr>
                </a:solidFill>
              </a:rPr>
              <a:t>tubular reabsorption</a:t>
            </a:r>
            <a:r>
              <a:rPr lang="en-US" i="1" dirty="0"/>
              <a:t>.</a:t>
            </a:r>
          </a:p>
          <a:p>
            <a:pPr algn="just">
              <a:buFont typeface="Wingdings" pitchFamily="2" charset="2"/>
              <a:buChar char="Ø"/>
            </a:pPr>
            <a:endParaRPr lang="en-US" i="1" dirty="0"/>
          </a:p>
          <a:p>
            <a:pPr algn="just">
              <a:buFont typeface="Wingdings" pitchFamily="2" charset="2"/>
              <a:buChar char="Ø"/>
            </a:pPr>
            <a:r>
              <a:rPr lang="en-US" dirty="0"/>
              <a:t>Glomerular filtration and, usually, tubular reabsorption are passive processes.</a:t>
            </a:r>
          </a:p>
        </p:txBody>
      </p:sp>
    </p:spTree>
    <p:extLst>
      <p:ext uri="{BB962C8B-B14F-4D97-AF65-F5344CB8AC3E}">
        <p14:creationId xmlns:p14="http://schemas.microsoft.com/office/powerpoint/2010/main" val="243860425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52400" y="152400"/>
            <a:ext cx="8915400" cy="6553200"/>
          </a:xfrm>
        </p:spPr>
        <p:txBody>
          <a:bodyPr>
            <a:normAutofit fontScale="85000" lnSpcReduction="10000"/>
          </a:bodyPr>
          <a:lstStyle/>
          <a:p>
            <a:pPr algn="just">
              <a:buFont typeface="Wingdings" pitchFamily="2" charset="2"/>
              <a:buChar char="ü"/>
            </a:pPr>
            <a:r>
              <a:rPr lang="en-US" dirty="0"/>
              <a:t>The clearance for an organ, such as the liver or kidney, that metabolizes or eliminates drugs is determined by the blood flow to the organ and the ability of the organ to metabolize or eliminate the drug. </a:t>
            </a:r>
          </a:p>
          <a:p>
            <a:pPr algn="just">
              <a:buFont typeface="Wingdings" pitchFamily="2" charset="2"/>
              <a:buChar char="ü"/>
            </a:pPr>
            <a:endParaRPr lang="en-US" dirty="0"/>
          </a:p>
          <a:p>
            <a:pPr algn="just">
              <a:buFont typeface="Wingdings" pitchFamily="2" charset="2"/>
              <a:buChar char="ü"/>
            </a:pPr>
            <a:r>
              <a:rPr lang="en-US" dirty="0"/>
              <a:t>Liver blood flow (LBF) and renal blood flow (RBF) are each ~ 1–1.5 L/min in adults with normal cardiovascular function. </a:t>
            </a:r>
          </a:p>
          <a:p>
            <a:pPr algn="just">
              <a:buFont typeface="Wingdings" pitchFamily="2" charset="2"/>
              <a:buChar char="ü"/>
            </a:pPr>
            <a:endParaRPr lang="en-US" dirty="0"/>
          </a:p>
          <a:p>
            <a:pPr algn="just">
              <a:buFont typeface="Wingdings" pitchFamily="2" charset="2"/>
              <a:buChar char="ü"/>
            </a:pPr>
            <a:r>
              <a:rPr lang="en-US" dirty="0"/>
              <a:t>The ability of an organ to remove or extract the drug from the blood or serum is usually measured by determining the </a:t>
            </a:r>
            <a:r>
              <a:rPr lang="en-US" dirty="0">
                <a:solidFill>
                  <a:srgbClr val="0070C0"/>
                </a:solidFill>
              </a:rPr>
              <a:t>extraction ratio (ER)</a:t>
            </a:r>
            <a:r>
              <a:rPr lang="en-US" dirty="0"/>
              <a:t>, which is the fraction of drug removed by the organ, and is computed by measuring the concentrations of the drug entering (</a:t>
            </a:r>
            <a:r>
              <a:rPr lang="en-US" dirty="0" err="1"/>
              <a:t>Cin</a:t>
            </a:r>
            <a:r>
              <a:rPr lang="en-US" dirty="0"/>
              <a:t>) and leaving (</a:t>
            </a:r>
            <a:r>
              <a:rPr lang="en-US" dirty="0" err="1"/>
              <a:t>Cout</a:t>
            </a:r>
            <a:r>
              <a:rPr lang="en-US" dirty="0"/>
              <a:t>) the organ:</a:t>
            </a:r>
          </a:p>
          <a:p>
            <a:pPr algn="just">
              <a:buFont typeface="Wingdings" pitchFamily="2" charset="2"/>
              <a:buChar char="ü"/>
            </a:pPr>
            <a:endParaRPr lang="en-US" dirty="0"/>
          </a:p>
          <a:p>
            <a:pPr algn="just">
              <a:buFont typeface="Wingdings" pitchFamily="2" charset="2"/>
              <a:buChar char="ü"/>
            </a:pPr>
            <a:r>
              <a:rPr lang="en-US" dirty="0">
                <a:solidFill>
                  <a:srgbClr val="0070C0"/>
                </a:solidFill>
              </a:rPr>
              <a:t>ER = (</a:t>
            </a:r>
            <a:r>
              <a:rPr lang="en-US" dirty="0" err="1">
                <a:solidFill>
                  <a:srgbClr val="0070C0"/>
                </a:solidFill>
              </a:rPr>
              <a:t>Cin</a:t>
            </a:r>
            <a:r>
              <a:rPr lang="en-US" dirty="0">
                <a:solidFill>
                  <a:srgbClr val="0070C0"/>
                </a:solidFill>
              </a:rPr>
              <a:t> − </a:t>
            </a:r>
            <a:r>
              <a:rPr lang="en-US" dirty="0" err="1">
                <a:solidFill>
                  <a:srgbClr val="0070C0"/>
                </a:solidFill>
              </a:rPr>
              <a:t>Cout</a:t>
            </a:r>
            <a:r>
              <a:rPr lang="en-US" dirty="0">
                <a:solidFill>
                  <a:srgbClr val="0070C0"/>
                </a:solidFill>
              </a:rPr>
              <a:t>)/</a:t>
            </a:r>
            <a:r>
              <a:rPr lang="en-US" dirty="0" err="1">
                <a:solidFill>
                  <a:srgbClr val="0070C0"/>
                </a:solidFill>
              </a:rPr>
              <a:t>Cin</a:t>
            </a:r>
            <a:r>
              <a:rPr lang="en-US" dirty="0">
                <a:solidFill>
                  <a:srgbClr val="0070C0"/>
                </a:solidFill>
              </a:rPr>
              <a:t>.</a:t>
            </a:r>
          </a:p>
        </p:txBody>
      </p:sp>
    </p:spTree>
    <p:extLst>
      <p:ext uri="{BB962C8B-B14F-4D97-AF65-F5344CB8AC3E}">
        <p14:creationId xmlns:p14="http://schemas.microsoft.com/office/powerpoint/2010/main" val="108209995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152400"/>
            <a:ext cx="9067800" cy="6705600"/>
          </a:xfrm>
        </p:spPr>
        <p:txBody>
          <a:bodyPr>
            <a:normAutofit fontScale="85000" lnSpcReduction="20000"/>
          </a:bodyPr>
          <a:lstStyle/>
          <a:p>
            <a:pPr algn="just">
              <a:buFont typeface="Courier New" pitchFamily="49" charset="0"/>
              <a:buChar char="o"/>
            </a:pPr>
            <a:r>
              <a:rPr lang="en-US" dirty="0"/>
              <a:t>The extraction ratio is oftentimes determined during the drug development process, and knowledge of this parameter can be extremely useful in determining how the pharmacokinetics of a drug will change during a drug interaction or if a patient develops hepatic, renal, or cardiac failure.</a:t>
            </a:r>
          </a:p>
          <a:p>
            <a:pPr algn="just">
              <a:buFont typeface="Courier New" pitchFamily="49" charset="0"/>
              <a:buChar char="o"/>
            </a:pPr>
            <a:endParaRPr lang="en-US" dirty="0"/>
          </a:p>
          <a:p>
            <a:pPr algn="just">
              <a:buFont typeface="Courier New" pitchFamily="49" charset="0"/>
              <a:buChar char="o"/>
            </a:pPr>
            <a:r>
              <a:rPr lang="en-US" dirty="0"/>
              <a:t>The </a:t>
            </a:r>
            <a:r>
              <a:rPr lang="en-US" dirty="0">
                <a:solidFill>
                  <a:schemeClr val="tx2">
                    <a:lumMod val="60000"/>
                    <a:lumOff val="40000"/>
                  </a:schemeClr>
                </a:solidFill>
              </a:rPr>
              <a:t>drug clearance for an organ </a:t>
            </a:r>
            <a:r>
              <a:rPr lang="en-US" dirty="0"/>
              <a:t>is equal to the product of the </a:t>
            </a:r>
            <a:r>
              <a:rPr lang="en-US" dirty="0">
                <a:solidFill>
                  <a:schemeClr val="tx2">
                    <a:lumMod val="60000"/>
                    <a:lumOff val="40000"/>
                  </a:schemeClr>
                </a:solidFill>
              </a:rPr>
              <a:t>blood flow </a:t>
            </a:r>
            <a:r>
              <a:rPr lang="en-US" dirty="0"/>
              <a:t>to the organ and the </a:t>
            </a:r>
            <a:r>
              <a:rPr lang="en-US" dirty="0">
                <a:solidFill>
                  <a:schemeClr val="tx2">
                    <a:lumMod val="60000"/>
                    <a:lumOff val="40000"/>
                  </a:schemeClr>
                </a:solidFill>
              </a:rPr>
              <a:t>extraction ratio </a:t>
            </a:r>
            <a:r>
              <a:rPr lang="en-US" dirty="0"/>
              <a:t>of the drug. </a:t>
            </a:r>
          </a:p>
          <a:p>
            <a:pPr algn="just">
              <a:buFont typeface="Courier New" pitchFamily="49" charset="0"/>
              <a:buChar char="o"/>
            </a:pPr>
            <a:endParaRPr lang="en-US" dirty="0"/>
          </a:p>
          <a:p>
            <a:pPr algn="just">
              <a:buFont typeface="Courier New" pitchFamily="49" charset="0"/>
              <a:buChar char="o"/>
            </a:pPr>
            <a:r>
              <a:rPr lang="en-US" dirty="0"/>
              <a:t>Therefore, hepatic clearance (</a:t>
            </a:r>
            <a:r>
              <a:rPr lang="en-US" dirty="0" err="1"/>
              <a:t>ClH</a:t>
            </a:r>
            <a:r>
              <a:rPr lang="en-US" dirty="0"/>
              <a:t>) for a drug would be determined by taking the product of liver blood flow and the hepatic extraction ratio (ERH) for the drug </a:t>
            </a:r>
            <a:r>
              <a:rPr lang="en-US" b="1" dirty="0">
                <a:solidFill>
                  <a:schemeClr val="accent6">
                    <a:lumMod val="75000"/>
                  </a:schemeClr>
                </a:solidFill>
              </a:rPr>
              <a:t>(</a:t>
            </a:r>
            <a:r>
              <a:rPr lang="en-US" b="1" dirty="0" err="1">
                <a:solidFill>
                  <a:schemeClr val="accent6">
                    <a:lumMod val="75000"/>
                  </a:schemeClr>
                </a:solidFill>
              </a:rPr>
              <a:t>ClH</a:t>
            </a:r>
            <a:r>
              <a:rPr lang="en-US" b="1" dirty="0">
                <a:solidFill>
                  <a:schemeClr val="accent6">
                    <a:lumMod val="75000"/>
                  </a:schemeClr>
                </a:solidFill>
              </a:rPr>
              <a:t> = LBF ⋅ ERH)</a:t>
            </a:r>
            <a:r>
              <a:rPr lang="en-US" dirty="0"/>
              <a:t>.</a:t>
            </a:r>
          </a:p>
          <a:p>
            <a:pPr algn="just">
              <a:buFont typeface="Courier New" pitchFamily="49" charset="0"/>
              <a:buChar char="o"/>
            </a:pPr>
            <a:endParaRPr lang="en-US" dirty="0"/>
          </a:p>
          <a:p>
            <a:pPr algn="just">
              <a:buFont typeface="Courier New" pitchFamily="49" charset="0"/>
              <a:buChar char="o"/>
            </a:pPr>
            <a:r>
              <a:rPr lang="en-US" dirty="0"/>
              <a:t> ERH), and renal clearance (</a:t>
            </a:r>
            <a:r>
              <a:rPr lang="en-US" dirty="0" err="1"/>
              <a:t>ClR</a:t>
            </a:r>
            <a:r>
              <a:rPr lang="en-US" dirty="0"/>
              <a:t>) for a medication would be determined by multiplying renal blood flow and the renal extraction ratio for the agent </a:t>
            </a:r>
            <a:r>
              <a:rPr lang="en-US" dirty="0">
                <a:solidFill>
                  <a:schemeClr val="accent6">
                    <a:lumMod val="75000"/>
                  </a:schemeClr>
                </a:solidFill>
              </a:rPr>
              <a:t>(</a:t>
            </a:r>
            <a:r>
              <a:rPr lang="en-US" dirty="0" err="1">
                <a:solidFill>
                  <a:schemeClr val="accent6">
                    <a:lumMod val="75000"/>
                  </a:schemeClr>
                </a:solidFill>
              </a:rPr>
              <a:t>ClR</a:t>
            </a:r>
            <a:r>
              <a:rPr lang="en-US" dirty="0">
                <a:solidFill>
                  <a:schemeClr val="accent6">
                    <a:lumMod val="75000"/>
                  </a:schemeClr>
                </a:solidFill>
              </a:rPr>
              <a:t> = RBF ⋅ ERR)</a:t>
            </a:r>
            <a:r>
              <a:rPr lang="en-US" dirty="0"/>
              <a:t>. For example, verapamil has a hepatic extraction ratio of 90% (ERH = 0.90).</a:t>
            </a:r>
          </a:p>
        </p:txBody>
      </p:sp>
    </p:spTree>
    <p:extLst>
      <p:ext uri="{BB962C8B-B14F-4D97-AF65-F5344CB8AC3E}">
        <p14:creationId xmlns:p14="http://schemas.microsoft.com/office/powerpoint/2010/main" val="38672055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52400" y="76200"/>
            <a:ext cx="8839200" cy="6629400"/>
          </a:xfrm>
        </p:spPr>
        <p:txBody>
          <a:bodyPr/>
          <a:lstStyle/>
          <a:p>
            <a:pPr algn="just"/>
            <a:r>
              <a:rPr lang="en-US" dirty="0">
                <a:solidFill>
                  <a:srgbClr val="FF0000"/>
                </a:solidFill>
              </a:rPr>
              <a:t>Pharmacokinetics </a:t>
            </a:r>
            <a:r>
              <a:rPr lang="en-US" dirty="0"/>
              <a:t>is the study of the absorption, distribution, metabolism, and excretion of drugs. </a:t>
            </a:r>
          </a:p>
          <a:p>
            <a:pPr algn="just"/>
            <a:endParaRPr lang="en-US" dirty="0"/>
          </a:p>
          <a:p>
            <a:pPr algn="just"/>
            <a:r>
              <a:rPr lang="en-US" dirty="0"/>
              <a:t>When drugs are given extravascularly (e.g., orally, intramuscularly, applied to the skin via a transdermal patch, etc.), </a:t>
            </a:r>
            <a:r>
              <a:rPr lang="en-US" dirty="0">
                <a:solidFill>
                  <a:schemeClr val="tx2">
                    <a:lumMod val="60000"/>
                    <a:lumOff val="40000"/>
                  </a:schemeClr>
                </a:solidFill>
              </a:rPr>
              <a:t>absorption</a:t>
            </a:r>
            <a:r>
              <a:rPr lang="en-US" dirty="0"/>
              <a:t> must take place for the drug molecules to reach the systemic circulation. </a:t>
            </a:r>
          </a:p>
          <a:p>
            <a:pPr algn="just"/>
            <a:endParaRPr lang="en-US" dirty="0"/>
          </a:p>
          <a:p>
            <a:pPr algn="just"/>
            <a:r>
              <a:rPr lang="en-US" dirty="0"/>
              <a:t>In order to be absorbed, the drug molecules must pass through several physiological barriers before reaching the vascular system.</a:t>
            </a:r>
          </a:p>
        </p:txBody>
      </p:sp>
    </p:spTree>
    <p:extLst>
      <p:ext uri="{BB962C8B-B14F-4D97-AF65-F5344CB8AC3E}">
        <p14:creationId xmlns:p14="http://schemas.microsoft.com/office/powerpoint/2010/main" val="252627741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76200" y="228600"/>
            <a:ext cx="8915400" cy="6477000"/>
          </a:xfrm>
        </p:spPr>
        <p:txBody>
          <a:bodyPr>
            <a:normAutofit lnSpcReduction="10000"/>
          </a:bodyPr>
          <a:lstStyle/>
          <a:p>
            <a:pPr algn="just">
              <a:buFont typeface="Wingdings" pitchFamily="2" charset="2"/>
              <a:buChar char="Ø"/>
            </a:pPr>
            <a:r>
              <a:rPr lang="en-US" dirty="0"/>
              <a:t>For patients with normal liver blood flow (LBF = 1.5 L/min), hepatic clearance would be expected to equal 1.35 L/min (</a:t>
            </a:r>
            <a:r>
              <a:rPr lang="en-US" dirty="0" err="1"/>
              <a:t>ClH</a:t>
            </a:r>
            <a:r>
              <a:rPr lang="en-US" dirty="0"/>
              <a:t> = LBF⋅ ERH, </a:t>
            </a:r>
            <a:r>
              <a:rPr lang="en-US" dirty="0" err="1"/>
              <a:t>ClH</a:t>
            </a:r>
            <a:r>
              <a:rPr lang="en-US" dirty="0"/>
              <a:t> = 1.5 L/min⋅ 0.90 = 1.35 L/min for </a:t>
            </a:r>
            <a:r>
              <a:rPr lang="en-US" dirty="0" err="1"/>
              <a:t>verapramil</a:t>
            </a:r>
            <a:r>
              <a:rPr lang="en-US" dirty="0"/>
              <a:t>. </a:t>
            </a:r>
          </a:p>
          <a:p>
            <a:pPr algn="just">
              <a:buFont typeface="Wingdings" pitchFamily="2" charset="2"/>
              <a:buChar char="Ø"/>
            </a:pPr>
            <a:endParaRPr lang="en-US" dirty="0"/>
          </a:p>
          <a:p>
            <a:pPr algn="just">
              <a:buFont typeface="Wingdings" pitchFamily="2" charset="2"/>
              <a:buChar char="Ø"/>
            </a:pPr>
            <a:r>
              <a:rPr lang="en-US" dirty="0"/>
              <a:t>The total clearance for a drug is the sum of the individual clearances for each organ that extracts the medication. </a:t>
            </a:r>
          </a:p>
          <a:p>
            <a:pPr algn="just">
              <a:buFont typeface="Wingdings" pitchFamily="2" charset="2"/>
              <a:buChar char="Ø"/>
            </a:pPr>
            <a:endParaRPr lang="en-US" dirty="0"/>
          </a:p>
          <a:p>
            <a:pPr algn="just">
              <a:buFont typeface="Wingdings" pitchFamily="2" charset="2"/>
              <a:buChar char="Ø"/>
            </a:pPr>
            <a:r>
              <a:rPr lang="en-US" dirty="0"/>
              <a:t>For example, the total clearance (</a:t>
            </a:r>
            <a:r>
              <a:rPr lang="en-US" dirty="0" err="1"/>
              <a:t>Cl</a:t>
            </a:r>
            <a:r>
              <a:rPr lang="en-US" dirty="0"/>
              <a:t>) for a drug that is metabolized by the liver and eliminated by the kidney is the sum of hepatic and renal clearance for the agent: </a:t>
            </a:r>
            <a:r>
              <a:rPr lang="en-US" b="1" dirty="0" err="1"/>
              <a:t>Cl</a:t>
            </a:r>
            <a:r>
              <a:rPr lang="en-US" b="1" dirty="0"/>
              <a:t> = </a:t>
            </a:r>
            <a:r>
              <a:rPr lang="en-US" b="1" dirty="0" err="1"/>
              <a:t>ClH</a:t>
            </a:r>
            <a:r>
              <a:rPr lang="en-US" b="1" dirty="0"/>
              <a:t> + </a:t>
            </a:r>
            <a:r>
              <a:rPr lang="en-US" b="1" dirty="0" err="1"/>
              <a:t>ClR</a:t>
            </a:r>
            <a:r>
              <a:rPr lang="en-US" b="1" dirty="0"/>
              <a:t>.</a:t>
            </a:r>
          </a:p>
        </p:txBody>
      </p:sp>
    </p:spTree>
    <p:extLst>
      <p:ext uri="{BB962C8B-B14F-4D97-AF65-F5344CB8AC3E}">
        <p14:creationId xmlns:p14="http://schemas.microsoft.com/office/powerpoint/2010/main" val="39325628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52400" y="228600"/>
            <a:ext cx="8763000" cy="6477000"/>
          </a:xfrm>
        </p:spPr>
        <p:txBody>
          <a:bodyPr>
            <a:normAutofit fontScale="92500" lnSpcReduction="20000"/>
          </a:bodyPr>
          <a:lstStyle/>
          <a:p>
            <a:pPr marL="0" indent="0">
              <a:buNone/>
            </a:pPr>
            <a:r>
              <a:rPr lang="en-US" sz="3900" b="1" i="1" u="sng" dirty="0">
                <a:solidFill>
                  <a:schemeClr val="bg1">
                    <a:lumMod val="65000"/>
                  </a:schemeClr>
                </a:solidFill>
              </a:rPr>
              <a:t>Hepatic Clearance:</a:t>
            </a:r>
          </a:p>
          <a:p>
            <a:pPr algn="just">
              <a:buFont typeface="Courier New" pitchFamily="49" charset="0"/>
              <a:buChar char="o"/>
            </a:pPr>
            <a:r>
              <a:rPr lang="en-US" dirty="0"/>
              <a:t>It may be a function of the intrinsic ability of the enzyme to metabolize a drug </a:t>
            </a:r>
            <a:r>
              <a:rPr lang="en-US" dirty="0">
                <a:solidFill>
                  <a:srgbClr val="0070C0"/>
                </a:solidFill>
              </a:rPr>
              <a:t>(intrinsic clearance)</a:t>
            </a:r>
            <a:r>
              <a:rPr lang="en-US" dirty="0"/>
              <a:t>; the fraction of drug present in the bloodstream that is not bound to cells or proteins, such as albumin, α1-acid glycoprotein, or lipoproteins, but is present in the unbound, or “free,” state </a:t>
            </a:r>
            <a:r>
              <a:rPr lang="en-US" dirty="0">
                <a:solidFill>
                  <a:srgbClr val="0070C0"/>
                </a:solidFill>
              </a:rPr>
              <a:t>(unbound fraction of drug); </a:t>
            </a:r>
            <a:r>
              <a:rPr lang="en-US" dirty="0"/>
              <a:t>and </a:t>
            </a:r>
            <a:r>
              <a:rPr lang="en-US" dirty="0">
                <a:solidFill>
                  <a:srgbClr val="0070C0"/>
                </a:solidFill>
              </a:rPr>
              <a:t>liver blood flow</a:t>
            </a:r>
            <a:r>
              <a:rPr lang="en-US" dirty="0"/>
              <a:t>. </a:t>
            </a:r>
          </a:p>
          <a:p>
            <a:pPr algn="just">
              <a:buFont typeface="Courier New" pitchFamily="49" charset="0"/>
              <a:buChar char="o"/>
            </a:pPr>
            <a:endParaRPr lang="en-US" dirty="0"/>
          </a:p>
          <a:p>
            <a:pPr algn="just">
              <a:buFont typeface="Courier New" pitchFamily="49" charset="0"/>
              <a:buChar char="o"/>
            </a:pPr>
            <a:r>
              <a:rPr lang="en-US" dirty="0"/>
              <a:t>The </a:t>
            </a:r>
            <a:r>
              <a:rPr lang="en-US" i="1" dirty="0">
                <a:solidFill>
                  <a:srgbClr val="FF0000"/>
                </a:solidFill>
              </a:rPr>
              <a:t>intrinsic clearance </a:t>
            </a:r>
            <a:r>
              <a:rPr lang="en-US" dirty="0">
                <a:solidFill>
                  <a:srgbClr val="FF0000"/>
                </a:solidFill>
              </a:rPr>
              <a:t>(</a:t>
            </a:r>
            <a:r>
              <a:rPr lang="en-US" dirty="0" err="1">
                <a:solidFill>
                  <a:srgbClr val="FF0000"/>
                </a:solidFill>
              </a:rPr>
              <a:t>Cl′int</a:t>
            </a:r>
            <a:r>
              <a:rPr lang="en-US" dirty="0">
                <a:solidFill>
                  <a:srgbClr val="FF0000"/>
                </a:solidFill>
              </a:rPr>
              <a:t>) </a:t>
            </a:r>
            <a:r>
              <a:rPr lang="en-US" dirty="0"/>
              <a:t>is the inherent ability of the enzyme to metabolize the drug and is the quotient of the </a:t>
            </a:r>
            <a:r>
              <a:rPr lang="en-US" dirty="0" err="1"/>
              <a:t>Michaelis-Menten</a:t>
            </a:r>
            <a:r>
              <a:rPr lang="en-US" dirty="0"/>
              <a:t> constants </a:t>
            </a:r>
            <a:r>
              <a:rPr lang="en-US" b="1" u="sng" dirty="0" err="1"/>
              <a:t>Vmax</a:t>
            </a:r>
            <a:r>
              <a:rPr lang="en-US" b="1" u="sng" dirty="0"/>
              <a:t> </a:t>
            </a:r>
            <a:r>
              <a:rPr lang="en-US" dirty="0"/>
              <a:t>(maximum rate of drug metabolism) and </a:t>
            </a:r>
            <a:r>
              <a:rPr lang="en-US" b="1" dirty="0"/>
              <a:t>Km</a:t>
            </a:r>
            <a:r>
              <a:rPr lang="en-US" dirty="0"/>
              <a:t> (drug concentration at which the metabolic rate equals </a:t>
            </a:r>
            <a:r>
              <a:rPr lang="en-US" dirty="0" err="1"/>
              <a:t>Vmax</a:t>
            </a:r>
            <a:r>
              <a:rPr lang="en-US" dirty="0"/>
              <a:t>/2; </a:t>
            </a:r>
            <a:r>
              <a:rPr lang="en-US" u="sng" dirty="0" err="1">
                <a:solidFill>
                  <a:schemeClr val="tx2">
                    <a:lumMod val="60000"/>
                    <a:lumOff val="40000"/>
                  </a:schemeClr>
                </a:solidFill>
                <a:effectLst>
                  <a:outerShdw blurRad="38100" dist="38100" dir="2700000" algn="tl">
                    <a:srgbClr val="000000">
                      <a:alpha val="43137"/>
                    </a:srgbClr>
                  </a:outerShdw>
                </a:effectLst>
              </a:rPr>
              <a:t>Cl′int</a:t>
            </a:r>
            <a:r>
              <a:rPr lang="en-US" u="sng" dirty="0">
                <a:solidFill>
                  <a:schemeClr val="tx2">
                    <a:lumMod val="60000"/>
                    <a:lumOff val="40000"/>
                  </a:schemeClr>
                </a:solidFill>
                <a:effectLst>
                  <a:outerShdw blurRad="38100" dist="38100" dir="2700000" algn="tl">
                    <a:srgbClr val="000000">
                      <a:alpha val="43137"/>
                    </a:srgbClr>
                  </a:outerShdw>
                </a:effectLst>
              </a:rPr>
              <a:t> = </a:t>
            </a:r>
            <a:r>
              <a:rPr lang="en-US" u="sng" dirty="0" err="1">
                <a:solidFill>
                  <a:schemeClr val="tx2">
                    <a:lumMod val="60000"/>
                    <a:lumOff val="40000"/>
                  </a:schemeClr>
                </a:solidFill>
                <a:effectLst>
                  <a:outerShdw blurRad="38100" dist="38100" dir="2700000" algn="tl">
                    <a:srgbClr val="000000">
                      <a:alpha val="43137"/>
                    </a:srgbClr>
                  </a:outerShdw>
                </a:effectLst>
              </a:rPr>
              <a:t>Vmax</a:t>
            </a:r>
            <a:r>
              <a:rPr lang="en-US" u="sng" dirty="0">
                <a:solidFill>
                  <a:schemeClr val="tx2">
                    <a:lumMod val="60000"/>
                    <a:lumOff val="40000"/>
                  </a:schemeClr>
                </a:solidFill>
                <a:effectLst>
                  <a:outerShdw blurRad="38100" dist="38100" dir="2700000" algn="tl">
                    <a:srgbClr val="000000">
                      <a:alpha val="43137"/>
                    </a:srgbClr>
                  </a:outerShdw>
                </a:effectLst>
              </a:rPr>
              <a:t>/Km</a:t>
            </a:r>
            <a:r>
              <a:rPr lang="en-US" dirty="0"/>
              <a:t>) for the unbound drug.</a:t>
            </a:r>
            <a:endParaRPr lang="en-US" i="1" u="sng" dirty="0">
              <a:solidFill>
                <a:schemeClr val="bg1">
                  <a:lumMod val="65000"/>
                </a:schemeClr>
              </a:solidFill>
            </a:endParaRPr>
          </a:p>
        </p:txBody>
      </p:sp>
    </p:spTree>
    <p:extLst>
      <p:ext uri="{BB962C8B-B14F-4D97-AF65-F5344CB8AC3E}">
        <p14:creationId xmlns:p14="http://schemas.microsoft.com/office/powerpoint/2010/main" val="287797197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52400" y="152400"/>
            <a:ext cx="8839200" cy="6553200"/>
          </a:xfrm>
        </p:spPr>
        <p:txBody>
          <a:bodyPr>
            <a:normAutofit/>
          </a:bodyPr>
          <a:lstStyle/>
          <a:p>
            <a:pPr algn="just"/>
            <a:r>
              <a:rPr lang="en-US" dirty="0"/>
              <a:t>The </a:t>
            </a:r>
            <a:r>
              <a:rPr lang="en-US" dirty="0">
                <a:solidFill>
                  <a:srgbClr val="FF0000"/>
                </a:solidFill>
              </a:rPr>
              <a:t>unbound fraction </a:t>
            </a:r>
            <a:r>
              <a:rPr lang="en-US" dirty="0"/>
              <a:t>of drug in the blood or serum (</a:t>
            </a:r>
            <a:r>
              <a:rPr lang="en-US" dirty="0" err="1"/>
              <a:t>fB</a:t>
            </a:r>
            <a:r>
              <a:rPr lang="en-US" dirty="0"/>
              <a:t>) is the unbound drug concentration divided by the total (bound + unbound) drug concentration. The relationship between the three physiological factors and hepatic drug clearance is:</a:t>
            </a:r>
          </a:p>
          <a:p>
            <a:pPr algn="just"/>
            <a:endParaRPr lang="en-US" dirty="0"/>
          </a:p>
          <a:p>
            <a:pPr algn="just"/>
            <a:endParaRPr lang="en-US" dirty="0"/>
          </a:p>
          <a:p>
            <a:pPr algn="just"/>
            <a:r>
              <a:rPr lang="en-US" dirty="0"/>
              <a:t>Fortunately, most drugs have a large hepatic extraction ratio (ERH ≥ 0.7) or a small hepatic extraction ratio (ERH ≤ 0.3), and the relationship is simplified in these situations.</a:t>
            </a: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90800" y="2971800"/>
            <a:ext cx="3219450" cy="1447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50038637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52400" y="152400"/>
            <a:ext cx="8839200" cy="6705600"/>
          </a:xfrm>
        </p:spPr>
        <p:txBody>
          <a:bodyPr>
            <a:normAutofit fontScale="77500" lnSpcReduction="20000"/>
          </a:bodyPr>
          <a:lstStyle/>
          <a:p>
            <a:pPr algn="just">
              <a:buFont typeface="Wingdings" pitchFamily="2" charset="2"/>
              <a:buChar char="§"/>
            </a:pPr>
            <a:r>
              <a:rPr lang="en-US" dirty="0"/>
              <a:t>For drugs with a </a:t>
            </a:r>
            <a:r>
              <a:rPr lang="en-US" u="sng" dirty="0">
                <a:solidFill>
                  <a:srgbClr val="0070C0"/>
                </a:solidFill>
              </a:rPr>
              <a:t>low hepatic extraction </a:t>
            </a:r>
            <a:r>
              <a:rPr lang="en-US" dirty="0"/>
              <a:t>ratio, hepatic clearance is mainly a product of the free fraction of the drug in the blood or serum and intrinsic clearance: </a:t>
            </a:r>
            <a:r>
              <a:rPr lang="en-US" b="1" u="sng" dirty="0" err="1">
                <a:solidFill>
                  <a:srgbClr val="00B050"/>
                </a:solidFill>
              </a:rPr>
              <a:t>ClH</a:t>
            </a:r>
            <a:r>
              <a:rPr lang="en-US" b="1" u="sng" dirty="0">
                <a:solidFill>
                  <a:srgbClr val="00B050"/>
                </a:solidFill>
              </a:rPr>
              <a:t> = </a:t>
            </a:r>
            <a:r>
              <a:rPr lang="en-US" b="1" u="sng" dirty="0" err="1">
                <a:solidFill>
                  <a:srgbClr val="00B050"/>
                </a:solidFill>
              </a:rPr>
              <a:t>fB</a:t>
            </a:r>
            <a:r>
              <a:rPr lang="en-US" b="1" u="sng" dirty="0">
                <a:solidFill>
                  <a:srgbClr val="00B050"/>
                </a:solidFill>
              </a:rPr>
              <a:t> ⋅ </a:t>
            </a:r>
            <a:r>
              <a:rPr lang="en-US" b="1" u="sng" dirty="0" err="1">
                <a:solidFill>
                  <a:srgbClr val="00B050"/>
                </a:solidFill>
              </a:rPr>
              <a:t>Cl′int</a:t>
            </a:r>
            <a:r>
              <a:rPr lang="en-US" b="1" u="sng" dirty="0">
                <a:solidFill>
                  <a:srgbClr val="00B050"/>
                </a:solidFill>
              </a:rPr>
              <a:t>. </a:t>
            </a:r>
          </a:p>
          <a:p>
            <a:pPr algn="just">
              <a:buFont typeface="Wingdings" pitchFamily="2" charset="2"/>
              <a:buChar char="§"/>
            </a:pPr>
            <a:endParaRPr lang="en-US" dirty="0"/>
          </a:p>
          <a:p>
            <a:pPr algn="just">
              <a:buFont typeface="Wingdings" pitchFamily="2" charset="2"/>
              <a:buChar char="§"/>
            </a:pPr>
            <a:r>
              <a:rPr lang="en-US" dirty="0"/>
              <a:t>In this case, drug interactions that displace drug molecules bound to proteins will increase the fraction of unbound drug in the blood (↑</a:t>
            </a:r>
            <a:r>
              <a:rPr lang="en-US" dirty="0" err="1"/>
              <a:t>fB</a:t>
            </a:r>
            <a:r>
              <a:rPr lang="en-US" dirty="0"/>
              <a:t>); more unbound drug molecules will be able to leave the vascular system (drug-protein complexes are far too big to exit the vascular system) and enter hepatocytes where the additional unbound drug will be metabolized and hepatic drug clearance will increase.</a:t>
            </a:r>
          </a:p>
          <a:p>
            <a:pPr algn="just">
              <a:buFont typeface="Wingdings" pitchFamily="2" charset="2"/>
              <a:buChar char="§"/>
            </a:pPr>
            <a:endParaRPr lang="en-US" dirty="0"/>
          </a:p>
          <a:p>
            <a:pPr algn="just">
              <a:buFont typeface="Wingdings" pitchFamily="2" charset="2"/>
              <a:buChar char="§"/>
            </a:pPr>
            <a:r>
              <a:rPr lang="en-US" dirty="0"/>
              <a:t>For drugs with </a:t>
            </a:r>
            <a:r>
              <a:rPr lang="en-US" u="sng" dirty="0">
                <a:solidFill>
                  <a:srgbClr val="0070C0"/>
                </a:solidFill>
              </a:rPr>
              <a:t>high hepatic extraction </a:t>
            </a:r>
            <a:r>
              <a:rPr lang="en-US" dirty="0"/>
              <a:t>ratios, hepatic clearance is mainly a function of liver blood flow: </a:t>
            </a:r>
            <a:r>
              <a:rPr lang="en-US" b="1" u="sng" dirty="0" err="1">
                <a:solidFill>
                  <a:srgbClr val="00B050"/>
                </a:solidFill>
              </a:rPr>
              <a:t>ClH</a:t>
            </a:r>
            <a:r>
              <a:rPr lang="en-US" b="1" u="sng" dirty="0">
                <a:solidFill>
                  <a:srgbClr val="00B050"/>
                </a:solidFill>
              </a:rPr>
              <a:t> = LBF. </a:t>
            </a:r>
            <a:r>
              <a:rPr lang="en-US" dirty="0"/>
              <a:t>The rate limiting step for drug metabolism in this case is how much drug can be delivered to the liver because the capacity to metabolize drug is very large. </a:t>
            </a:r>
          </a:p>
          <a:p>
            <a:pPr algn="just">
              <a:buFont typeface="Wingdings" pitchFamily="2" charset="2"/>
              <a:buChar char="§"/>
            </a:pPr>
            <a:endParaRPr lang="en-US" dirty="0"/>
          </a:p>
          <a:p>
            <a:pPr algn="just">
              <a:buFont typeface="Wingdings" pitchFamily="2" charset="2"/>
              <a:buChar char="§"/>
            </a:pPr>
            <a:r>
              <a:rPr lang="en-US" dirty="0"/>
              <a:t>In this case, hepatic clearance is very sensitive to changes in liver blood flow due to congestive heart failure or liver disease.</a:t>
            </a:r>
          </a:p>
        </p:txBody>
      </p:sp>
    </p:spTree>
    <p:extLst>
      <p:ext uri="{BB962C8B-B14F-4D97-AF65-F5344CB8AC3E}">
        <p14:creationId xmlns:p14="http://schemas.microsoft.com/office/powerpoint/2010/main" val="413743273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52400" y="76200"/>
            <a:ext cx="8839200" cy="5943600"/>
          </a:xfrm>
        </p:spPr>
        <p:txBody>
          <a:bodyPr>
            <a:normAutofit fontScale="92500" lnSpcReduction="20000"/>
          </a:bodyPr>
          <a:lstStyle/>
          <a:p>
            <a:pPr marL="0" indent="0">
              <a:buNone/>
            </a:pPr>
            <a:r>
              <a:rPr lang="en-US" sz="3500" b="1" u="sng" dirty="0">
                <a:solidFill>
                  <a:srgbClr val="FFC000"/>
                </a:solidFill>
              </a:rPr>
              <a:t>Renal Clearance:</a:t>
            </a:r>
          </a:p>
          <a:p>
            <a:pPr algn="just">
              <a:buFont typeface="Wingdings" pitchFamily="2" charset="2"/>
              <a:buChar char="v"/>
            </a:pPr>
            <a:r>
              <a:rPr lang="en-US" dirty="0"/>
              <a:t>The physiological determinants of renal clearance are glomerular filtration rate (GFR), the free fraction of drug in the blood or serum (</a:t>
            </a:r>
            <a:r>
              <a:rPr lang="en-US" dirty="0" err="1"/>
              <a:t>fB</a:t>
            </a:r>
            <a:r>
              <a:rPr lang="en-US" dirty="0"/>
              <a:t>), the clearance of drug via renal tubular secretion (</a:t>
            </a:r>
            <a:r>
              <a:rPr lang="en-US" dirty="0" err="1"/>
              <a:t>Clsec</a:t>
            </a:r>
            <a:r>
              <a:rPr lang="en-US" dirty="0"/>
              <a:t>), and the fraction of drug reabsorbed in the kidney (FR): </a:t>
            </a:r>
            <a:r>
              <a:rPr lang="en-US" b="1" dirty="0" err="1">
                <a:solidFill>
                  <a:srgbClr val="FF0000"/>
                </a:solidFill>
              </a:rPr>
              <a:t>ClR</a:t>
            </a:r>
            <a:r>
              <a:rPr lang="en-US" b="1" dirty="0">
                <a:solidFill>
                  <a:srgbClr val="FF0000"/>
                </a:solidFill>
              </a:rPr>
              <a:t> = [(</a:t>
            </a:r>
            <a:r>
              <a:rPr lang="en-US" b="1" dirty="0" err="1">
                <a:solidFill>
                  <a:srgbClr val="FF0000"/>
                </a:solidFill>
              </a:rPr>
              <a:t>fB</a:t>
            </a:r>
            <a:r>
              <a:rPr lang="en-US" b="1" dirty="0">
                <a:solidFill>
                  <a:srgbClr val="FF0000"/>
                </a:solidFill>
              </a:rPr>
              <a:t> ⋅ GFR) + </a:t>
            </a:r>
            <a:r>
              <a:rPr lang="en-US" b="1" dirty="0" err="1">
                <a:solidFill>
                  <a:srgbClr val="FF0000"/>
                </a:solidFill>
              </a:rPr>
              <a:t>Clsec</a:t>
            </a:r>
            <a:r>
              <a:rPr lang="en-US" b="1" dirty="0">
                <a:solidFill>
                  <a:srgbClr val="FF0000"/>
                </a:solidFill>
              </a:rPr>
              <a:t>](1 − FR)</a:t>
            </a:r>
            <a:r>
              <a:rPr lang="en-US" dirty="0"/>
              <a:t>. Average glomerular filtration rates in adults with normal renal function are 100–120 mL/min. </a:t>
            </a:r>
          </a:p>
          <a:p>
            <a:pPr algn="just">
              <a:buFont typeface="Wingdings" pitchFamily="2" charset="2"/>
              <a:buChar char="v"/>
            </a:pPr>
            <a:r>
              <a:rPr lang="en-US" dirty="0"/>
              <a:t>Since tubular secretion is an active process, it has been described by an equation similar to that used to explain liver metabolism: </a:t>
            </a:r>
            <a:r>
              <a:rPr lang="en-US" dirty="0" err="1"/>
              <a:t>Clsec</a:t>
            </a:r>
            <a:r>
              <a:rPr lang="en-US" dirty="0"/>
              <a:t> = [RBF ⋅ (</a:t>
            </a:r>
            <a:r>
              <a:rPr lang="en-US" dirty="0" err="1"/>
              <a:t>fBCl′sec</a:t>
            </a:r>
            <a:r>
              <a:rPr lang="en-US" dirty="0"/>
              <a:t>)] / [RBF + (</a:t>
            </a:r>
            <a:r>
              <a:rPr lang="en-US" dirty="0" err="1"/>
              <a:t>fBCl′sec</a:t>
            </a:r>
            <a:r>
              <a:rPr lang="en-US" dirty="0"/>
              <a:t>)], where </a:t>
            </a:r>
            <a:r>
              <a:rPr lang="en-US" dirty="0" err="1"/>
              <a:t>Cl′sec</a:t>
            </a:r>
            <a:r>
              <a:rPr lang="en-US" dirty="0"/>
              <a:t> is the intrinsic clearance due to active tubular secretion. Thus, the entire equation is:</a:t>
            </a:r>
            <a:endParaRPr lang="en-US" u="sng" dirty="0">
              <a:solidFill>
                <a:srgbClr val="FFC000"/>
              </a:solidFill>
            </a:endParaRP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57600" y="5410200"/>
            <a:ext cx="4495800" cy="1295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81757641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76200" y="228600"/>
            <a:ext cx="8915400" cy="6553200"/>
          </a:xfrm>
        </p:spPr>
        <p:txBody>
          <a:bodyPr>
            <a:normAutofit fontScale="85000" lnSpcReduction="10000"/>
          </a:bodyPr>
          <a:lstStyle/>
          <a:p>
            <a:pPr algn="just">
              <a:buFont typeface="Courier New" pitchFamily="49" charset="0"/>
              <a:buChar char="o"/>
            </a:pPr>
            <a:r>
              <a:rPr lang="en-US" dirty="0"/>
              <a:t>If the renal clearance of a drug is greater than glomerular filtration rate, it is likely that the drug was eliminated, in part, by </a:t>
            </a:r>
            <a:r>
              <a:rPr lang="en-US" dirty="0">
                <a:solidFill>
                  <a:schemeClr val="accent6">
                    <a:lumMod val="75000"/>
                  </a:schemeClr>
                </a:solidFill>
                <a:effectLst>
                  <a:outerShdw blurRad="38100" dist="38100" dir="2700000" algn="tl">
                    <a:srgbClr val="000000">
                      <a:alpha val="43137"/>
                    </a:srgbClr>
                  </a:outerShdw>
                </a:effectLst>
              </a:rPr>
              <a:t>active tubular secretion</a:t>
            </a:r>
            <a:r>
              <a:rPr lang="en-US" dirty="0"/>
              <a:t>. </a:t>
            </a:r>
          </a:p>
          <a:p>
            <a:pPr algn="just">
              <a:buFont typeface="Courier New" pitchFamily="49" charset="0"/>
              <a:buChar char="o"/>
            </a:pPr>
            <a:endParaRPr lang="en-US" dirty="0"/>
          </a:p>
          <a:p>
            <a:pPr algn="just">
              <a:buFont typeface="Courier New" pitchFamily="49" charset="0"/>
              <a:buChar char="o"/>
            </a:pPr>
            <a:r>
              <a:rPr lang="en-US" dirty="0"/>
              <a:t>The aminoglycoside antibiotics and </a:t>
            </a:r>
            <a:r>
              <a:rPr lang="en-US" dirty="0" err="1"/>
              <a:t>vancomycin</a:t>
            </a:r>
            <a:r>
              <a:rPr lang="en-US" dirty="0"/>
              <a:t> are eliminated primarily by glomerular filtration. Digoxin, procainamide, ranitidine, and ciprofloxacin are eliminated by both glomerular filtration and active tubular secretion.</a:t>
            </a:r>
          </a:p>
          <a:p>
            <a:pPr algn="just">
              <a:buFont typeface="Courier New" pitchFamily="49" charset="0"/>
              <a:buChar char="o"/>
            </a:pPr>
            <a:endParaRPr lang="en-US" dirty="0"/>
          </a:p>
          <a:p>
            <a:pPr algn="just">
              <a:buFont typeface="Courier New" pitchFamily="49" charset="0"/>
              <a:buChar char="o"/>
            </a:pPr>
            <a:r>
              <a:rPr lang="en-US" dirty="0"/>
              <a:t>In some cases, glomerular filtration rate and renal tubular secretion function may be measured in patients with renal disease. </a:t>
            </a:r>
          </a:p>
          <a:p>
            <a:pPr algn="just">
              <a:buFont typeface="Courier New" pitchFamily="49" charset="0"/>
              <a:buChar char="o"/>
            </a:pPr>
            <a:endParaRPr lang="en-US" dirty="0"/>
          </a:p>
          <a:p>
            <a:pPr algn="just">
              <a:buFont typeface="Courier New" pitchFamily="49" charset="0"/>
              <a:buChar char="o"/>
            </a:pPr>
            <a:r>
              <a:rPr lang="en-US" dirty="0"/>
              <a:t>However, for the purposes of drug dosing, glomerular filtration rate is approximated by measuring or estimating creatinine clearance for a patient.</a:t>
            </a:r>
          </a:p>
        </p:txBody>
      </p:sp>
    </p:spTree>
    <p:extLst>
      <p:ext uri="{BB962C8B-B14F-4D97-AF65-F5344CB8AC3E}">
        <p14:creationId xmlns:p14="http://schemas.microsoft.com/office/powerpoint/2010/main" val="146805501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76200" y="152400"/>
            <a:ext cx="8991600" cy="6629400"/>
          </a:xfrm>
        </p:spPr>
        <p:txBody>
          <a:bodyPr>
            <a:normAutofit fontScale="85000" lnSpcReduction="10000"/>
          </a:bodyPr>
          <a:lstStyle/>
          <a:p>
            <a:pPr marL="0" indent="0">
              <a:buNone/>
            </a:pPr>
            <a:r>
              <a:rPr lang="en-US" sz="3300" b="1" u="sng" dirty="0">
                <a:solidFill>
                  <a:srgbClr val="0070C0"/>
                </a:solidFill>
              </a:rPr>
              <a:t>VOLUME OF DISTRIBUTION:</a:t>
            </a:r>
          </a:p>
          <a:p>
            <a:pPr algn="just">
              <a:buFont typeface="Wingdings" pitchFamily="2" charset="2"/>
              <a:buChar char="ü"/>
            </a:pPr>
            <a:r>
              <a:rPr lang="en-US" dirty="0"/>
              <a:t>Volume of distribution (V) is an important pharmacokinetic parameter because it determines the loading dose (LD) that is required to achieve a particular steady-state drug concentration immediately after the dose is administered: </a:t>
            </a:r>
            <a:r>
              <a:rPr lang="en-US" b="1" dirty="0">
                <a:solidFill>
                  <a:schemeClr val="accent4">
                    <a:lumMod val="60000"/>
                    <a:lumOff val="40000"/>
                  </a:schemeClr>
                </a:solidFill>
                <a:effectLst>
                  <a:outerShdw blurRad="38100" dist="38100" dir="2700000" algn="tl">
                    <a:srgbClr val="000000">
                      <a:alpha val="43137"/>
                    </a:srgbClr>
                  </a:outerShdw>
                </a:effectLst>
              </a:rPr>
              <a:t>LD = </a:t>
            </a:r>
            <a:r>
              <a:rPr lang="en-US" b="1" dirty="0" err="1">
                <a:solidFill>
                  <a:schemeClr val="accent4">
                    <a:lumMod val="60000"/>
                    <a:lumOff val="40000"/>
                  </a:schemeClr>
                </a:solidFill>
                <a:effectLst>
                  <a:outerShdw blurRad="38100" dist="38100" dir="2700000" algn="tl">
                    <a:srgbClr val="000000">
                      <a:alpha val="43137"/>
                    </a:srgbClr>
                  </a:outerShdw>
                </a:effectLst>
              </a:rPr>
              <a:t>Css</a:t>
            </a:r>
            <a:r>
              <a:rPr lang="en-US" b="1" dirty="0">
                <a:solidFill>
                  <a:schemeClr val="accent4">
                    <a:lumMod val="60000"/>
                    <a:lumOff val="40000"/>
                  </a:schemeClr>
                </a:solidFill>
                <a:effectLst>
                  <a:outerShdw blurRad="38100" dist="38100" dir="2700000" algn="tl">
                    <a:srgbClr val="000000">
                      <a:alpha val="43137"/>
                    </a:srgbClr>
                  </a:outerShdw>
                </a:effectLst>
              </a:rPr>
              <a:t> ⋅ V</a:t>
            </a:r>
          </a:p>
          <a:p>
            <a:pPr algn="just">
              <a:buFont typeface="Wingdings" pitchFamily="2" charset="2"/>
              <a:buChar char="ü"/>
            </a:pPr>
            <a:endParaRPr lang="en-US" u="sng" dirty="0"/>
          </a:p>
          <a:p>
            <a:pPr algn="just">
              <a:buFont typeface="Wingdings" pitchFamily="2" charset="2"/>
              <a:buChar char="ü"/>
            </a:pPr>
            <a:r>
              <a:rPr lang="en-US" dirty="0"/>
              <a:t>Usually an average volume of distribution measured in other patients with similar demographics (age, weight, gender, etc.) and medical conditions (renal failure, liver failure, heart failure, etc.) is used to estimate a loading dose.</a:t>
            </a:r>
          </a:p>
          <a:p>
            <a:pPr algn="just">
              <a:buFont typeface="Wingdings" pitchFamily="2" charset="2"/>
              <a:buChar char="ü"/>
            </a:pPr>
            <a:endParaRPr lang="en-US" dirty="0"/>
          </a:p>
          <a:p>
            <a:pPr algn="just">
              <a:buFont typeface="Wingdings" pitchFamily="2" charset="2"/>
              <a:buChar char="ü"/>
            </a:pPr>
            <a:r>
              <a:rPr lang="en-US" dirty="0"/>
              <a:t>The volume of distribution can be very small if the drug is primarily contained in the blood (warfarin V = 5–7 L), or very large if the drug distributes widely in the body and is mostly bound to bodily tissues (digoxin V = 500 L).</a:t>
            </a:r>
            <a:endParaRPr lang="en-US" u="sng" dirty="0"/>
          </a:p>
        </p:txBody>
      </p:sp>
    </p:spTree>
    <p:extLst>
      <p:ext uri="{BB962C8B-B14F-4D97-AF65-F5344CB8AC3E}">
        <p14:creationId xmlns:p14="http://schemas.microsoft.com/office/powerpoint/2010/main" val="70153353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76200" y="152400"/>
            <a:ext cx="8991600" cy="6553200"/>
          </a:xfrm>
        </p:spPr>
        <p:txBody>
          <a:bodyPr>
            <a:normAutofit fontScale="85000" lnSpcReduction="20000"/>
          </a:bodyPr>
          <a:lstStyle/>
          <a:p>
            <a:pPr algn="just">
              <a:buFont typeface="Wingdings" pitchFamily="2" charset="2"/>
              <a:buChar char="Ø"/>
            </a:pPr>
            <a:r>
              <a:rPr lang="en-US" dirty="0"/>
              <a:t>The physiologic determinates of volume of distribution are the actual volume of blood </a:t>
            </a:r>
            <a:r>
              <a:rPr lang="en-US" b="1" dirty="0"/>
              <a:t>(VB) </a:t>
            </a:r>
            <a:r>
              <a:rPr lang="en-US" dirty="0"/>
              <a:t>and size (measured as a volume) of the various tissues and organs of the body </a:t>
            </a:r>
            <a:r>
              <a:rPr lang="en-US" b="1" dirty="0"/>
              <a:t>(VT). </a:t>
            </a:r>
          </a:p>
          <a:p>
            <a:pPr algn="just">
              <a:buFont typeface="Wingdings" pitchFamily="2" charset="2"/>
              <a:buChar char="Ø"/>
            </a:pPr>
            <a:endParaRPr lang="en-US" dirty="0"/>
          </a:p>
          <a:p>
            <a:pPr algn="just">
              <a:buFont typeface="Wingdings" pitchFamily="2" charset="2"/>
              <a:buChar char="Ø"/>
            </a:pPr>
            <a:r>
              <a:rPr lang="en-US" dirty="0"/>
              <a:t>The drug binds in the blood or serum compared to the binding in tissues is also an important determinate of the volume of distribution for a drug. </a:t>
            </a:r>
          </a:p>
          <a:p>
            <a:pPr algn="just">
              <a:buFont typeface="Wingdings" pitchFamily="2" charset="2"/>
              <a:buChar char="Ø"/>
            </a:pPr>
            <a:endParaRPr lang="en-US" dirty="0"/>
          </a:p>
          <a:p>
            <a:pPr algn="just">
              <a:buFont typeface="Wingdings" pitchFamily="2" charset="2"/>
              <a:buChar char="Ø"/>
            </a:pPr>
            <a:r>
              <a:rPr lang="en-US" dirty="0"/>
              <a:t>For example, the reason warfarin has such a small volume of distribution is that it is highly bound to serum albumin so that the free fraction of drug in the blood </a:t>
            </a:r>
            <a:r>
              <a:rPr lang="en-US" b="1" dirty="0"/>
              <a:t>(</a:t>
            </a:r>
            <a:r>
              <a:rPr lang="en-US" b="1" dirty="0" err="1"/>
              <a:t>fB</a:t>
            </a:r>
            <a:r>
              <a:rPr lang="en-US" b="1" dirty="0"/>
              <a:t>) </a:t>
            </a:r>
            <a:r>
              <a:rPr lang="en-US" dirty="0"/>
              <a:t>is very small. </a:t>
            </a:r>
          </a:p>
          <a:p>
            <a:pPr algn="just">
              <a:buFont typeface="Wingdings" pitchFamily="2" charset="2"/>
              <a:buChar char="Ø"/>
            </a:pPr>
            <a:endParaRPr lang="en-US" dirty="0"/>
          </a:p>
          <a:p>
            <a:pPr algn="just">
              <a:buFont typeface="Wingdings" pitchFamily="2" charset="2"/>
              <a:buChar char="Ø"/>
            </a:pPr>
            <a:r>
              <a:rPr lang="en-US" dirty="0"/>
              <a:t>Digoxin has a very large volume of distribution because it is very highly bound to tissues (primarily muscle) so that the free fraction of drug in the tissues </a:t>
            </a:r>
            <a:r>
              <a:rPr lang="en-US" dirty="0" err="1">
                <a:solidFill>
                  <a:srgbClr val="0070C0"/>
                </a:solidFill>
              </a:rPr>
              <a:t>fT</a:t>
            </a:r>
            <a:r>
              <a:rPr lang="en-US" dirty="0">
                <a:solidFill>
                  <a:srgbClr val="0070C0"/>
                </a:solidFill>
              </a:rPr>
              <a:t>; </a:t>
            </a:r>
            <a:r>
              <a:rPr lang="en-US" dirty="0" err="1">
                <a:solidFill>
                  <a:srgbClr val="0070C0"/>
                </a:solidFill>
              </a:rPr>
              <a:t>fT</a:t>
            </a:r>
            <a:r>
              <a:rPr lang="en-US" dirty="0">
                <a:solidFill>
                  <a:srgbClr val="0070C0"/>
                </a:solidFill>
              </a:rPr>
              <a:t> = unbound drug concentration </a:t>
            </a:r>
            <a:r>
              <a:rPr lang="en-US" dirty="0"/>
              <a:t>in the tissue/total tissue drug concentration) is very small.</a:t>
            </a:r>
          </a:p>
        </p:txBody>
      </p:sp>
    </p:spTree>
    <p:extLst>
      <p:ext uri="{BB962C8B-B14F-4D97-AF65-F5344CB8AC3E}">
        <p14:creationId xmlns:p14="http://schemas.microsoft.com/office/powerpoint/2010/main" val="418033499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52400" y="152400"/>
            <a:ext cx="8839200" cy="6553200"/>
          </a:xfrm>
        </p:spPr>
        <p:txBody>
          <a:bodyPr/>
          <a:lstStyle/>
          <a:p>
            <a:pPr marL="0" indent="0">
              <a:buNone/>
            </a:pPr>
            <a:endParaRPr lang="en-US"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0" y="2452687"/>
            <a:ext cx="3276600" cy="19669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93268804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52400" y="228600"/>
            <a:ext cx="8839200" cy="6477000"/>
          </a:xfrm>
        </p:spPr>
        <p:txBody>
          <a:bodyPr/>
          <a:lstStyle/>
          <a:p>
            <a:pPr marL="0" indent="0">
              <a:buNone/>
            </a:pPr>
            <a:r>
              <a:rPr lang="en-US" b="1" dirty="0">
                <a:solidFill>
                  <a:schemeClr val="accent6">
                    <a:lumMod val="50000"/>
                  </a:schemeClr>
                </a:solidFill>
              </a:rPr>
              <a:t>HALF-LIFE AND ELIMINATION RATE CONSTANT:</a:t>
            </a:r>
          </a:p>
          <a:p>
            <a:pPr algn="just"/>
            <a:r>
              <a:rPr lang="en-US" dirty="0"/>
              <a:t>When drugs that follow linear pharmacokinetics are given to humans, serum concentrations decline in a curvilinear fashion:</a:t>
            </a:r>
          </a:p>
          <a:p>
            <a:pPr algn="just"/>
            <a:endParaRPr lang="en-US" dirty="0">
              <a:solidFill>
                <a:schemeClr val="accent6">
                  <a:lumMod val="50000"/>
                </a:schemeClr>
              </a:solidFill>
            </a:endParaRPr>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2362200"/>
            <a:ext cx="6324600" cy="403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8537753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0"/>
            <a:ext cx="9144000" cy="6858000"/>
          </a:xfrm>
        </p:spPr>
        <p:txBody>
          <a:bodyPr>
            <a:normAutofit fontScale="85000" lnSpcReduction="10000"/>
          </a:bodyPr>
          <a:lstStyle/>
          <a:p>
            <a:pPr algn="just"/>
            <a:r>
              <a:rPr lang="en-US" i="1" dirty="0">
                <a:solidFill>
                  <a:srgbClr val="FFC000"/>
                </a:solidFill>
              </a:rPr>
              <a:t>Distribution</a:t>
            </a:r>
            <a:r>
              <a:rPr lang="en-US" i="1" dirty="0"/>
              <a:t> </a:t>
            </a:r>
            <a:r>
              <a:rPr lang="en-US" dirty="0"/>
              <a:t>occurs when drug molecules that have entered the vascular system pass from the bloodstream into various tissues and organs such as the muscle or heart. </a:t>
            </a:r>
          </a:p>
          <a:p>
            <a:pPr algn="just"/>
            <a:endParaRPr lang="en-US" i="1" dirty="0"/>
          </a:p>
          <a:p>
            <a:pPr algn="just"/>
            <a:r>
              <a:rPr lang="en-US" i="1" u="sng" dirty="0">
                <a:solidFill>
                  <a:srgbClr val="002060"/>
                </a:solidFill>
              </a:rPr>
              <a:t>Metabolism</a:t>
            </a:r>
            <a:r>
              <a:rPr lang="en-US" i="1" dirty="0"/>
              <a:t> </a:t>
            </a:r>
            <a:r>
              <a:rPr lang="en-US" dirty="0"/>
              <a:t>is the chemical conversion of the drug molecule, usually by an enzymatically mediated reaction, into another chemical entity referred to as a </a:t>
            </a:r>
            <a:r>
              <a:rPr lang="en-US" i="1" dirty="0"/>
              <a:t>metabolite. </a:t>
            </a:r>
          </a:p>
          <a:p>
            <a:pPr algn="just"/>
            <a:endParaRPr lang="en-US" i="1" dirty="0"/>
          </a:p>
          <a:p>
            <a:pPr algn="just"/>
            <a:r>
              <a:rPr lang="en-US" dirty="0"/>
              <a:t>The metabolite may have the same, or different, pharmacological effect as the parent drug, or even cause toxic side effects. </a:t>
            </a:r>
          </a:p>
          <a:p>
            <a:pPr algn="just"/>
            <a:endParaRPr lang="en-US" i="1" dirty="0"/>
          </a:p>
          <a:p>
            <a:pPr algn="just"/>
            <a:r>
              <a:rPr lang="en-US" b="1" i="1" dirty="0">
                <a:solidFill>
                  <a:schemeClr val="accent6">
                    <a:lumMod val="75000"/>
                  </a:schemeClr>
                </a:solidFill>
              </a:rPr>
              <a:t>Excretion </a:t>
            </a:r>
            <a:r>
              <a:rPr lang="en-US" dirty="0"/>
              <a:t>is the irreversible removal of drug from the body and commonly occurs via the kidney or biliary tract.</a:t>
            </a:r>
          </a:p>
        </p:txBody>
      </p:sp>
    </p:spTree>
    <p:extLst>
      <p:ext uri="{BB962C8B-B14F-4D97-AF65-F5344CB8AC3E}">
        <p14:creationId xmlns:p14="http://schemas.microsoft.com/office/powerpoint/2010/main" val="100472540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52400" y="152400"/>
            <a:ext cx="8839200" cy="6553200"/>
          </a:xfrm>
        </p:spPr>
        <p:txBody>
          <a:bodyPr/>
          <a:lstStyle/>
          <a:p>
            <a:pPr algn="just"/>
            <a:r>
              <a:rPr lang="en-US" dirty="0"/>
              <a:t>When the same data is plotted on a semilogarithmic axis, serum concentrations decrease in a linear fashion after drug absorption and distribution phases are complete:</a:t>
            </a:r>
          </a:p>
          <a:p>
            <a:pPr algn="just"/>
            <a:endParaRPr lang="en-US" dirty="0"/>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47800" y="2438400"/>
            <a:ext cx="6248400" cy="3733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50254380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52400" y="76200"/>
            <a:ext cx="8839200" cy="6629400"/>
          </a:xfrm>
        </p:spPr>
        <p:txBody>
          <a:bodyPr>
            <a:normAutofit fontScale="77500" lnSpcReduction="20000"/>
          </a:bodyPr>
          <a:lstStyle/>
          <a:p>
            <a:pPr algn="just"/>
            <a:r>
              <a:rPr lang="en-US" dirty="0"/>
              <a:t>The time that it takes for serum concentrations </a:t>
            </a:r>
            <a:r>
              <a:rPr lang="en-US" dirty="0">
                <a:solidFill>
                  <a:schemeClr val="tx2">
                    <a:lumMod val="60000"/>
                    <a:lumOff val="40000"/>
                  </a:schemeClr>
                </a:solidFill>
              </a:rPr>
              <a:t>to decrease by 1/2 in the elimination phase</a:t>
            </a:r>
            <a:r>
              <a:rPr lang="en-US" dirty="0"/>
              <a:t> is a constant and is called the </a:t>
            </a:r>
            <a:r>
              <a:rPr lang="en-US" i="1" dirty="0"/>
              <a:t>half-life </a:t>
            </a:r>
            <a:r>
              <a:rPr lang="en-US" dirty="0"/>
              <a:t>(t1/2). </a:t>
            </a:r>
          </a:p>
          <a:p>
            <a:pPr algn="just"/>
            <a:endParaRPr lang="en-US" dirty="0"/>
          </a:p>
          <a:p>
            <a:pPr algn="just"/>
            <a:r>
              <a:rPr lang="en-US" dirty="0"/>
              <a:t>The half-life describes how quickly drug serum concentrations decrease in a patient after a medication is administered, and the dimension of half-life </a:t>
            </a:r>
            <a:r>
              <a:rPr lang="en-US" b="1" u="sng" dirty="0">
                <a:solidFill>
                  <a:schemeClr val="bg1">
                    <a:lumMod val="50000"/>
                  </a:schemeClr>
                </a:solidFill>
              </a:rPr>
              <a:t>is time </a:t>
            </a:r>
            <a:r>
              <a:rPr lang="en-US" dirty="0"/>
              <a:t>(hour, minute, day, etc.). Another common measurement used to denote how quickly drug serum concentrations decline in a patient is the elimination rate constant (</a:t>
            </a:r>
            <a:r>
              <a:rPr lang="en-US" dirty="0" err="1"/>
              <a:t>ke</a:t>
            </a:r>
            <a:r>
              <a:rPr lang="en-US" dirty="0"/>
              <a:t>).</a:t>
            </a:r>
          </a:p>
          <a:p>
            <a:pPr algn="just"/>
            <a:endParaRPr lang="en-US" dirty="0"/>
          </a:p>
          <a:p>
            <a:pPr algn="just"/>
            <a:r>
              <a:rPr lang="en-US" dirty="0"/>
              <a:t>If the amount of drug in the body is known, the elimination rate for the drug can be computed by taking the product of the elimination rate constant and the amount of drug in the body (AB): Elimination rate = AB ⋅ </a:t>
            </a:r>
            <a:r>
              <a:rPr lang="en-US" dirty="0" err="1"/>
              <a:t>ke</a:t>
            </a:r>
            <a:r>
              <a:rPr lang="en-US" dirty="0"/>
              <a:t>. </a:t>
            </a:r>
          </a:p>
          <a:p>
            <a:pPr algn="just"/>
            <a:endParaRPr lang="en-US" dirty="0"/>
          </a:p>
          <a:p>
            <a:pPr algn="just"/>
            <a:r>
              <a:rPr lang="en-US" dirty="0"/>
              <a:t>The half-life and elimination rate constant are related to each other by the following equation, so it is easy to compute one once the other is known: </a:t>
            </a:r>
            <a:r>
              <a:rPr lang="en-US" b="1" dirty="0">
                <a:solidFill>
                  <a:srgbClr val="0070C0"/>
                </a:solidFill>
              </a:rPr>
              <a:t>t1/2 = 0.693/</a:t>
            </a:r>
            <a:r>
              <a:rPr lang="en-US" b="1" dirty="0" err="1">
                <a:solidFill>
                  <a:srgbClr val="0070C0"/>
                </a:solidFill>
              </a:rPr>
              <a:t>ke</a:t>
            </a:r>
            <a:r>
              <a:rPr lang="en-US" b="1" dirty="0">
                <a:solidFill>
                  <a:srgbClr val="0070C0"/>
                </a:solidFill>
              </a:rPr>
              <a:t>.</a:t>
            </a:r>
          </a:p>
        </p:txBody>
      </p:sp>
    </p:spTree>
    <p:extLst>
      <p:ext uri="{BB962C8B-B14F-4D97-AF65-F5344CB8AC3E}">
        <p14:creationId xmlns:p14="http://schemas.microsoft.com/office/powerpoint/2010/main" val="239869936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76200" y="152400"/>
            <a:ext cx="8915400" cy="6629400"/>
          </a:xfrm>
        </p:spPr>
        <p:txBody>
          <a:bodyPr>
            <a:normAutofit fontScale="85000" lnSpcReduction="20000"/>
          </a:bodyPr>
          <a:lstStyle/>
          <a:p>
            <a:pPr algn="just"/>
            <a:r>
              <a:rPr lang="en-US" dirty="0"/>
              <a:t>The elimination rate constant can also be measured graphically by computing the slope of the log concentration versus time graph </a:t>
            </a:r>
            <a:r>
              <a:rPr lang="en-US" u="sng" dirty="0"/>
              <a:t>during the elimination phase</a:t>
            </a:r>
            <a:r>
              <a:rPr lang="en-US" dirty="0"/>
              <a:t>: using log10, </a:t>
            </a:r>
            <a:r>
              <a:rPr lang="en-US" dirty="0" err="1"/>
              <a:t>ke</a:t>
            </a:r>
            <a:r>
              <a:rPr lang="en-US" dirty="0"/>
              <a:t>/2.303 = −(log C1 − log C2) / (t1 − t2); or, using natural logarithms, </a:t>
            </a:r>
            <a:r>
              <a:rPr lang="en-US" b="1" u="sng" dirty="0" err="1">
                <a:solidFill>
                  <a:srgbClr val="FFC000"/>
                </a:solidFill>
              </a:rPr>
              <a:t>ke</a:t>
            </a:r>
            <a:r>
              <a:rPr lang="en-US" b="1" u="sng" dirty="0">
                <a:solidFill>
                  <a:srgbClr val="FFC000"/>
                </a:solidFill>
              </a:rPr>
              <a:t> = −(</a:t>
            </a:r>
            <a:r>
              <a:rPr lang="en-US" b="1" u="sng" dirty="0" err="1">
                <a:solidFill>
                  <a:srgbClr val="FFC000"/>
                </a:solidFill>
              </a:rPr>
              <a:t>ln</a:t>
            </a:r>
            <a:r>
              <a:rPr lang="en-US" b="1" u="sng" dirty="0">
                <a:solidFill>
                  <a:srgbClr val="FFC000"/>
                </a:solidFill>
              </a:rPr>
              <a:t> C1 − </a:t>
            </a:r>
            <a:r>
              <a:rPr lang="en-US" b="1" u="sng" dirty="0" err="1">
                <a:solidFill>
                  <a:srgbClr val="FFC000"/>
                </a:solidFill>
              </a:rPr>
              <a:t>ln</a:t>
            </a:r>
            <a:r>
              <a:rPr lang="en-US" b="1" u="sng" dirty="0">
                <a:solidFill>
                  <a:srgbClr val="FFC000"/>
                </a:solidFill>
              </a:rPr>
              <a:t> C2)/(t1 − t2).</a:t>
            </a:r>
          </a:p>
          <a:p>
            <a:pPr algn="just"/>
            <a:endParaRPr lang="en-US" b="1" u="sng" dirty="0">
              <a:solidFill>
                <a:srgbClr val="FFC000"/>
              </a:solidFill>
            </a:endParaRPr>
          </a:p>
          <a:p>
            <a:pPr algn="just"/>
            <a:r>
              <a:rPr lang="en-US" dirty="0"/>
              <a:t>The half-life is important because it determines the time to steady state during the continuous dosing of a drug and the dosage interval. </a:t>
            </a:r>
          </a:p>
          <a:p>
            <a:pPr algn="just"/>
            <a:endParaRPr lang="en-US" dirty="0"/>
          </a:p>
          <a:p>
            <a:pPr algn="just"/>
            <a:r>
              <a:rPr lang="en-US" dirty="0"/>
              <a:t>The approach to steady-state serum concentrations is an exponential function. If a drug is administered on a continuous basis for 3 half-lives, serum concentrations are ~90% of steady-state values; on a continuous basis for 5 half-lives, serum concentrations equal ~95% of steady-state values; or on a continuous basis for 7 half-lives, serum concentrations achieve ~99% of steady-state values</a:t>
            </a:r>
            <a:endParaRPr lang="en-US" b="1" u="sng" dirty="0">
              <a:solidFill>
                <a:srgbClr val="FFC000"/>
              </a:solidFill>
            </a:endParaRPr>
          </a:p>
        </p:txBody>
      </p:sp>
    </p:spTree>
    <p:extLst>
      <p:ext uri="{BB962C8B-B14F-4D97-AF65-F5344CB8AC3E}">
        <p14:creationId xmlns:p14="http://schemas.microsoft.com/office/powerpoint/2010/main" val="359036830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2925" y="1609725"/>
            <a:ext cx="8058150" cy="4791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مستطيل 3"/>
          <p:cNvSpPr/>
          <p:nvPr/>
        </p:nvSpPr>
        <p:spPr>
          <a:xfrm>
            <a:off x="542925" y="533400"/>
            <a:ext cx="8372476" cy="830997"/>
          </a:xfrm>
          <a:prstGeom prst="rect">
            <a:avLst/>
          </a:prstGeom>
        </p:spPr>
        <p:txBody>
          <a:bodyPr wrap="square">
            <a:spAutoFit/>
          </a:bodyPr>
          <a:lstStyle/>
          <a:p>
            <a:pPr algn="ctr"/>
            <a:r>
              <a:rPr lang="en-US" sz="2400" b="1" dirty="0">
                <a:solidFill>
                  <a:srgbClr val="FF0000"/>
                </a:solidFill>
              </a:rPr>
              <a:t>Serum concentration/time graph for a drug that has a half-life equal to 8 hours.</a:t>
            </a:r>
          </a:p>
        </p:txBody>
      </p:sp>
    </p:spTree>
    <p:extLst>
      <p:ext uri="{BB962C8B-B14F-4D97-AF65-F5344CB8AC3E}">
        <p14:creationId xmlns:p14="http://schemas.microsoft.com/office/powerpoint/2010/main" val="372093254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2925" y="1014413"/>
            <a:ext cx="8058150" cy="4829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68630276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52400" y="152400"/>
            <a:ext cx="8763000" cy="6553200"/>
          </a:xfrm>
        </p:spPr>
        <p:txBody>
          <a:bodyPr>
            <a:normAutofit fontScale="92500"/>
          </a:bodyPr>
          <a:lstStyle/>
          <a:p>
            <a:pPr algn="just">
              <a:buFont typeface="Wingdings" pitchFamily="2" charset="2"/>
              <a:buChar char="Ø"/>
            </a:pPr>
            <a:r>
              <a:rPr lang="en-US" dirty="0"/>
              <a:t>The half-life and elimination rate constant are known as </a:t>
            </a:r>
            <a:r>
              <a:rPr lang="en-US" i="1" u="sng" dirty="0"/>
              <a:t>dependent parameters </a:t>
            </a:r>
            <a:r>
              <a:rPr lang="en-US" dirty="0"/>
              <a:t>because their values depend on the clearance (</a:t>
            </a:r>
            <a:r>
              <a:rPr lang="en-US" dirty="0" err="1"/>
              <a:t>Cl</a:t>
            </a:r>
            <a:r>
              <a:rPr lang="en-US" dirty="0"/>
              <a:t>) and volume of distribution (V) of the agent: </a:t>
            </a:r>
            <a:r>
              <a:rPr lang="en-US" b="1" dirty="0">
                <a:solidFill>
                  <a:srgbClr val="FF0000"/>
                </a:solidFill>
              </a:rPr>
              <a:t>t1/2 = (0.693 ⋅ V)/</a:t>
            </a:r>
            <a:r>
              <a:rPr lang="en-US" b="1" dirty="0" err="1">
                <a:solidFill>
                  <a:srgbClr val="FF0000"/>
                </a:solidFill>
              </a:rPr>
              <a:t>Cl</a:t>
            </a:r>
            <a:r>
              <a:rPr lang="en-US" dirty="0"/>
              <a:t>, </a:t>
            </a:r>
          </a:p>
          <a:p>
            <a:pPr algn="just">
              <a:buFont typeface="Wingdings" pitchFamily="2" charset="2"/>
              <a:buChar char="Ø"/>
            </a:pPr>
            <a:endParaRPr lang="en-US" dirty="0"/>
          </a:p>
          <a:p>
            <a:pPr algn="just">
              <a:buFont typeface="Wingdings" pitchFamily="2" charset="2"/>
              <a:buChar char="Ø"/>
            </a:pPr>
            <a:r>
              <a:rPr lang="en-US" b="1" dirty="0" err="1">
                <a:solidFill>
                  <a:srgbClr val="FF0000"/>
                </a:solidFill>
              </a:rPr>
              <a:t>ke</a:t>
            </a:r>
            <a:r>
              <a:rPr lang="en-US" b="1" dirty="0">
                <a:solidFill>
                  <a:srgbClr val="FF0000"/>
                </a:solidFill>
              </a:rPr>
              <a:t> = </a:t>
            </a:r>
            <a:r>
              <a:rPr lang="en-US" b="1" dirty="0" err="1">
                <a:solidFill>
                  <a:srgbClr val="FF0000"/>
                </a:solidFill>
              </a:rPr>
              <a:t>Cl</a:t>
            </a:r>
            <a:r>
              <a:rPr lang="en-US" b="1" dirty="0">
                <a:solidFill>
                  <a:srgbClr val="FF0000"/>
                </a:solidFill>
              </a:rPr>
              <a:t>/V. </a:t>
            </a:r>
            <a:r>
              <a:rPr lang="en-US" dirty="0"/>
              <a:t>The half-life and elimination rate constant for a drug can change either because of a change in clearance or a change in the volume of distribution.</a:t>
            </a:r>
          </a:p>
          <a:p>
            <a:pPr algn="just">
              <a:buFont typeface="Wingdings" pitchFamily="2" charset="2"/>
              <a:buChar char="Ø"/>
            </a:pPr>
            <a:endParaRPr lang="en-US" dirty="0"/>
          </a:p>
          <a:p>
            <a:pPr algn="just">
              <a:buFont typeface="Wingdings" pitchFamily="2" charset="2"/>
              <a:buChar char="Ø"/>
            </a:pPr>
            <a:r>
              <a:rPr lang="en-US" dirty="0"/>
              <a:t>Because the values for clearance and volume of distribution depend solely on physiological parameters and can vary independently of each other, they are known as </a:t>
            </a:r>
            <a:r>
              <a:rPr lang="en-US" i="1" u="sng" dirty="0"/>
              <a:t>independent parameters</a:t>
            </a:r>
            <a:r>
              <a:rPr lang="en-US" dirty="0"/>
              <a:t>.</a:t>
            </a:r>
          </a:p>
        </p:txBody>
      </p:sp>
    </p:spTree>
    <p:extLst>
      <p:ext uri="{BB962C8B-B14F-4D97-AF65-F5344CB8AC3E}">
        <p14:creationId xmlns:p14="http://schemas.microsoft.com/office/powerpoint/2010/main" val="372247791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52400" y="152400"/>
            <a:ext cx="8839200" cy="6629400"/>
          </a:xfrm>
        </p:spPr>
        <p:txBody>
          <a:bodyPr>
            <a:normAutofit fontScale="92500" lnSpcReduction="20000"/>
          </a:bodyPr>
          <a:lstStyle/>
          <a:p>
            <a:pPr marL="0" indent="0">
              <a:buNone/>
            </a:pPr>
            <a:r>
              <a:rPr lang="en-US" sz="3000" b="1" dirty="0">
                <a:solidFill>
                  <a:srgbClr val="FFC000"/>
                </a:solidFill>
              </a:rPr>
              <a:t>MICHAELIS-MENTEN OR SATURABLE PHARMACOKINETICS</a:t>
            </a:r>
          </a:p>
          <a:p>
            <a:pPr algn="just">
              <a:buFont typeface="Wingdings" pitchFamily="2" charset="2"/>
              <a:buChar char="§"/>
            </a:pPr>
            <a:r>
              <a:rPr lang="en-US" sz="2800" dirty="0"/>
              <a:t>Drugs that are metabolized by the cytochrome P-450 enzymes and other enzyme systems may undergo </a:t>
            </a:r>
            <a:r>
              <a:rPr lang="en-US" sz="2800" dirty="0" err="1"/>
              <a:t>Michaelis-Menten</a:t>
            </a:r>
            <a:r>
              <a:rPr lang="en-US" sz="2800" dirty="0"/>
              <a:t> or </a:t>
            </a:r>
            <a:r>
              <a:rPr lang="en-US" sz="2800" dirty="0" err="1"/>
              <a:t>saturable</a:t>
            </a:r>
            <a:r>
              <a:rPr lang="en-US" sz="2800" dirty="0"/>
              <a:t> pharmacokinetics. </a:t>
            </a:r>
          </a:p>
          <a:p>
            <a:pPr algn="just">
              <a:buFont typeface="Wingdings" pitchFamily="2" charset="2"/>
              <a:buChar char="§"/>
            </a:pPr>
            <a:endParaRPr lang="en-US" sz="2800" dirty="0"/>
          </a:p>
          <a:p>
            <a:pPr algn="just">
              <a:buFont typeface="Wingdings" pitchFamily="2" charset="2"/>
              <a:buChar char="§"/>
            </a:pPr>
            <a:r>
              <a:rPr lang="en-US" sz="2800" dirty="0"/>
              <a:t>This is the type of nonlinear pharmacokinetics that occurs when the number of drug molecules overwhelms or saturates the enzyme’s ability to metabolize the drug. When this occurs, steady-state drug serum concentrations increase in a disproportionate manner after a dosage increase.</a:t>
            </a:r>
          </a:p>
          <a:p>
            <a:pPr algn="just">
              <a:buFont typeface="Wingdings" pitchFamily="2" charset="2"/>
              <a:buChar char="§"/>
            </a:pPr>
            <a:endParaRPr lang="en-US" sz="2800" dirty="0"/>
          </a:p>
          <a:p>
            <a:pPr algn="just">
              <a:buFont typeface="Wingdings" pitchFamily="2" charset="2"/>
              <a:buChar char="§"/>
            </a:pPr>
            <a:r>
              <a:rPr lang="en-US" sz="2800" dirty="0"/>
              <a:t>In this case the rate of drug removal is described by the classic </a:t>
            </a:r>
            <a:r>
              <a:rPr lang="en-US" sz="2800" dirty="0" err="1"/>
              <a:t>Michaelis</a:t>
            </a:r>
            <a:r>
              <a:rPr lang="en-US" sz="2800" dirty="0"/>
              <a:t>- </a:t>
            </a:r>
            <a:r>
              <a:rPr lang="en-US" sz="2800" dirty="0" err="1"/>
              <a:t>Menten</a:t>
            </a:r>
            <a:r>
              <a:rPr lang="en-US" sz="2800" dirty="0"/>
              <a:t> relationship that is used for all enzyme systems:</a:t>
            </a:r>
          </a:p>
          <a:p>
            <a:pPr algn="just">
              <a:buFont typeface="Wingdings" pitchFamily="2" charset="2"/>
              <a:buChar char="§"/>
            </a:pPr>
            <a:r>
              <a:rPr lang="en-US" sz="2800" b="1" dirty="0">
                <a:solidFill>
                  <a:srgbClr val="FF0000"/>
                </a:solidFill>
              </a:rPr>
              <a:t>Rate of metabolism = (</a:t>
            </a:r>
            <a:r>
              <a:rPr lang="en-US" sz="2800" b="1" dirty="0" err="1">
                <a:solidFill>
                  <a:srgbClr val="FF0000"/>
                </a:solidFill>
              </a:rPr>
              <a:t>Vmax</a:t>
            </a:r>
            <a:r>
              <a:rPr lang="en-US" sz="2800" b="1" dirty="0">
                <a:solidFill>
                  <a:srgbClr val="FF0000"/>
                </a:solidFill>
              </a:rPr>
              <a:t> ⋅ C)/ (Km + C), </a:t>
            </a:r>
            <a:r>
              <a:rPr lang="en-US" sz="2800" dirty="0"/>
              <a:t>where </a:t>
            </a:r>
            <a:r>
              <a:rPr lang="en-US" sz="2800" dirty="0" err="1"/>
              <a:t>Vmax</a:t>
            </a:r>
            <a:r>
              <a:rPr lang="en-US" sz="2800" dirty="0"/>
              <a:t> is the maximum rate of metabolism, C is the substrate concentration, and Km is the substrate concentration where the rate of metabolism = </a:t>
            </a:r>
            <a:r>
              <a:rPr lang="en-US" sz="2800" dirty="0" err="1"/>
              <a:t>Vmax</a:t>
            </a:r>
            <a:r>
              <a:rPr lang="en-US" sz="2800" dirty="0"/>
              <a:t>/2.</a:t>
            </a:r>
            <a:endParaRPr lang="en-US" sz="2800" dirty="0">
              <a:solidFill>
                <a:srgbClr val="FFC000"/>
              </a:solidFill>
            </a:endParaRPr>
          </a:p>
        </p:txBody>
      </p:sp>
    </p:spTree>
    <p:extLst>
      <p:ext uri="{BB962C8B-B14F-4D97-AF65-F5344CB8AC3E}">
        <p14:creationId xmlns:p14="http://schemas.microsoft.com/office/powerpoint/2010/main" val="97478402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76200" y="152400"/>
            <a:ext cx="8991600" cy="6705600"/>
          </a:xfrm>
        </p:spPr>
        <p:txBody>
          <a:bodyPr>
            <a:normAutofit fontScale="77500" lnSpcReduction="20000"/>
          </a:bodyPr>
          <a:lstStyle/>
          <a:p>
            <a:pPr algn="just">
              <a:buFont typeface="Wingdings" pitchFamily="2" charset="2"/>
              <a:buChar char="q"/>
            </a:pPr>
            <a:r>
              <a:rPr lang="en-US" dirty="0"/>
              <a:t>The clinical implication of </a:t>
            </a:r>
            <a:r>
              <a:rPr lang="en-US" dirty="0" err="1"/>
              <a:t>Michaelis-Menten</a:t>
            </a:r>
            <a:r>
              <a:rPr lang="en-US" dirty="0"/>
              <a:t> pharmacokinetics is that the </a:t>
            </a:r>
            <a:r>
              <a:rPr lang="en-US" dirty="0">
                <a:solidFill>
                  <a:schemeClr val="tx2">
                    <a:lumMod val="60000"/>
                    <a:lumOff val="40000"/>
                  </a:schemeClr>
                </a:solidFill>
              </a:rPr>
              <a:t>clearance of a drug is not a constant</a:t>
            </a:r>
            <a:r>
              <a:rPr lang="en-US" dirty="0"/>
              <a:t> as it is with linear pharmacokinetics, but is concentration- or dose-dependent. </a:t>
            </a:r>
          </a:p>
          <a:p>
            <a:pPr algn="just">
              <a:buFont typeface="Wingdings" pitchFamily="2" charset="2"/>
              <a:buChar char="q"/>
            </a:pPr>
            <a:endParaRPr lang="en-US" dirty="0"/>
          </a:p>
          <a:p>
            <a:pPr algn="just">
              <a:buFont typeface="Wingdings" pitchFamily="2" charset="2"/>
              <a:buChar char="q"/>
            </a:pPr>
            <a:r>
              <a:rPr lang="en-US" dirty="0"/>
              <a:t>As the dose or concentration increases, the clearance rate (</a:t>
            </a:r>
            <a:r>
              <a:rPr lang="en-US" dirty="0" err="1"/>
              <a:t>Cl</a:t>
            </a:r>
            <a:r>
              <a:rPr lang="en-US" dirty="0"/>
              <a:t>) decreases as the enzyme approaches </a:t>
            </a:r>
            <a:r>
              <a:rPr lang="en-US" dirty="0" err="1"/>
              <a:t>saturable</a:t>
            </a:r>
            <a:r>
              <a:rPr lang="en-US" dirty="0"/>
              <a:t> conditions: </a:t>
            </a:r>
            <a:r>
              <a:rPr lang="en-US" b="1" dirty="0" err="1">
                <a:solidFill>
                  <a:schemeClr val="tx2">
                    <a:lumMod val="60000"/>
                    <a:lumOff val="40000"/>
                  </a:schemeClr>
                </a:solidFill>
              </a:rPr>
              <a:t>Cl</a:t>
            </a:r>
            <a:r>
              <a:rPr lang="en-US" b="1" dirty="0">
                <a:solidFill>
                  <a:schemeClr val="tx2">
                    <a:lumMod val="60000"/>
                    <a:lumOff val="40000"/>
                  </a:schemeClr>
                </a:solidFill>
              </a:rPr>
              <a:t> = </a:t>
            </a:r>
            <a:r>
              <a:rPr lang="en-US" b="1" dirty="0" err="1">
                <a:solidFill>
                  <a:schemeClr val="tx2">
                    <a:lumMod val="60000"/>
                    <a:lumOff val="40000"/>
                  </a:schemeClr>
                </a:solidFill>
              </a:rPr>
              <a:t>Vmax</a:t>
            </a:r>
            <a:r>
              <a:rPr lang="en-US" b="1" dirty="0">
                <a:solidFill>
                  <a:schemeClr val="tx2">
                    <a:lumMod val="60000"/>
                    <a:lumOff val="40000"/>
                  </a:schemeClr>
                </a:solidFill>
              </a:rPr>
              <a:t>/(Km + C)</a:t>
            </a:r>
            <a:r>
              <a:rPr lang="en-US" dirty="0"/>
              <a:t>. This is the reason concentrations increase disproportionately after a dosage increase. </a:t>
            </a:r>
          </a:p>
          <a:p>
            <a:pPr algn="just">
              <a:buFont typeface="Wingdings" pitchFamily="2" charset="2"/>
              <a:buChar char="q"/>
            </a:pPr>
            <a:endParaRPr lang="en-US" dirty="0"/>
          </a:p>
          <a:p>
            <a:pPr algn="just">
              <a:buFont typeface="Wingdings" pitchFamily="2" charset="2"/>
              <a:buChar char="q"/>
            </a:pPr>
            <a:r>
              <a:rPr lang="en-US" dirty="0"/>
              <a:t>For example, phenytoin follows </a:t>
            </a:r>
            <a:r>
              <a:rPr lang="en-US" dirty="0" err="1"/>
              <a:t>saturable</a:t>
            </a:r>
            <a:r>
              <a:rPr lang="en-US" dirty="0"/>
              <a:t> pharmacokinetics with average </a:t>
            </a:r>
            <a:r>
              <a:rPr lang="en-US" dirty="0" err="1"/>
              <a:t>Michaelis-Menten</a:t>
            </a:r>
            <a:r>
              <a:rPr lang="en-US" dirty="0"/>
              <a:t> constants of </a:t>
            </a:r>
            <a:r>
              <a:rPr lang="en-US" dirty="0" err="1"/>
              <a:t>Vmax</a:t>
            </a:r>
            <a:r>
              <a:rPr lang="en-US" dirty="0"/>
              <a:t> = 500 mg/d and Km = 4 mg/L. The therapeutic range of phenytoin is 10–20 mg/L.</a:t>
            </a:r>
          </a:p>
          <a:p>
            <a:pPr algn="just">
              <a:buFont typeface="Wingdings" pitchFamily="2" charset="2"/>
              <a:buChar char="q"/>
            </a:pPr>
            <a:endParaRPr lang="en-US" dirty="0"/>
          </a:p>
          <a:p>
            <a:pPr algn="just">
              <a:buFont typeface="Wingdings" pitchFamily="2" charset="2"/>
              <a:buChar char="q"/>
            </a:pPr>
            <a:r>
              <a:rPr lang="en-US" dirty="0"/>
              <a:t>As the steady-state concentration of phenytoin increases from 10 mg/L to 20 mg/L, clearance decreases from 36 L/d to 21 L/d </a:t>
            </a:r>
            <a:r>
              <a:rPr lang="en-US" b="1" dirty="0">
                <a:solidFill>
                  <a:schemeClr val="tx2">
                    <a:lumMod val="60000"/>
                    <a:lumOff val="40000"/>
                  </a:schemeClr>
                </a:solidFill>
              </a:rPr>
              <a:t>[</a:t>
            </a:r>
            <a:r>
              <a:rPr lang="en-US" b="1" dirty="0" err="1">
                <a:solidFill>
                  <a:schemeClr val="tx2">
                    <a:lumMod val="60000"/>
                    <a:lumOff val="40000"/>
                  </a:schemeClr>
                </a:solidFill>
              </a:rPr>
              <a:t>Cl</a:t>
            </a:r>
            <a:r>
              <a:rPr lang="en-US" b="1" dirty="0">
                <a:solidFill>
                  <a:schemeClr val="tx2">
                    <a:lumMod val="60000"/>
                    <a:lumOff val="40000"/>
                  </a:schemeClr>
                </a:solidFill>
              </a:rPr>
              <a:t> = </a:t>
            </a:r>
            <a:r>
              <a:rPr lang="en-US" b="1" dirty="0" err="1">
                <a:solidFill>
                  <a:schemeClr val="tx2">
                    <a:lumMod val="60000"/>
                    <a:lumOff val="40000"/>
                  </a:schemeClr>
                </a:solidFill>
              </a:rPr>
              <a:t>Vmax</a:t>
            </a:r>
            <a:r>
              <a:rPr lang="en-US" b="1" dirty="0">
                <a:solidFill>
                  <a:schemeClr val="tx2">
                    <a:lumMod val="60000"/>
                    <a:lumOff val="40000"/>
                  </a:schemeClr>
                </a:solidFill>
              </a:rPr>
              <a:t>/(Km + C)</a:t>
            </a:r>
            <a:r>
              <a:rPr lang="en-US" dirty="0"/>
              <a:t>; </a:t>
            </a:r>
            <a:r>
              <a:rPr lang="en-US" dirty="0" err="1"/>
              <a:t>Cl</a:t>
            </a:r>
            <a:r>
              <a:rPr lang="en-US" dirty="0"/>
              <a:t> = (500 mg/d) / (4 mg/L + </a:t>
            </a:r>
            <a:r>
              <a:rPr lang="nn-NO" dirty="0"/>
              <a:t>10 mg/L) = 36 L/d; Cl = (500 mg/d)/(4 mg/L + 20 mg/L) = 21 L/d].</a:t>
            </a:r>
            <a:endParaRPr lang="en-US" dirty="0"/>
          </a:p>
        </p:txBody>
      </p:sp>
    </p:spTree>
    <p:extLst>
      <p:ext uri="{BB962C8B-B14F-4D97-AF65-F5344CB8AC3E}">
        <p14:creationId xmlns:p14="http://schemas.microsoft.com/office/powerpoint/2010/main" val="288207808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52400" y="152400"/>
            <a:ext cx="8839200" cy="6553200"/>
          </a:xfrm>
        </p:spPr>
        <p:txBody>
          <a:bodyPr>
            <a:normAutofit fontScale="92500" lnSpcReduction="10000"/>
          </a:bodyPr>
          <a:lstStyle/>
          <a:p>
            <a:pPr algn="just">
              <a:buFont typeface="Wingdings" pitchFamily="2" charset="2"/>
              <a:buChar char="ü"/>
            </a:pPr>
            <a:r>
              <a:rPr lang="en-US" dirty="0"/>
              <a:t>Unfortunately, there is so much inter patient variability in Michaelis-Menten pharmacokinetic parameters for a drug (typically Vmax = 100–1000 mg/d and Km = 1–10 mg/L for phenytoin) that dosing drugs which follow saturable metabolism is extremely difficult.</a:t>
            </a:r>
          </a:p>
          <a:p>
            <a:pPr algn="just">
              <a:buFont typeface="Wingdings" pitchFamily="2" charset="2"/>
              <a:buChar char="ü"/>
            </a:pPr>
            <a:endParaRPr lang="en-US" dirty="0"/>
          </a:p>
          <a:p>
            <a:pPr algn="just">
              <a:buFont typeface="Wingdings" pitchFamily="2" charset="2"/>
              <a:buChar char="ü"/>
            </a:pPr>
            <a:r>
              <a:rPr lang="en-US" dirty="0"/>
              <a:t>The volume of distribution (V) is unaffected by </a:t>
            </a:r>
            <a:r>
              <a:rPr lang="en-US" dirty="0" err="1"/>
              <a:t>saturable</a:t>
            </a:r>
            <a:r>
              <a:rPr lang="en-US" dirty="0"/>
              <a:t> metabolism and is still determined by the physiological volume of blood (VB) and tissues (VT) as well as the unbound concentration of drug in the blood (</a:t>
            </a:r>
            <a:r>
              <a:rPr lang="en-US" dirty="0" err="1"/>
              <a:t>fB</a:t>
            </a:r>
            <a:r>
              <a:rPr lang="en-US" dirty="0"/>
              <a:t>) and tissues (</a:t>
            </a:r>
            <a:r>
              <a:rPr lang="en-US" dirty="0" err="1"/>
              <a:t>fT</a:t>
            </a:r>
            <a:r>
              <a:rPr lang="en-US" dirty="0"/>
              <a:t>): </a:t>
            </a:r>
          </a:p>
          <a:p>
            <a:pPr algn="just">
              <a:buFont typeface="Wingdings" pitchFamily="2" charset="2"/>
              <a:buChar char="ü"/>
            </a:pPr>
            <a:endParaRPr lang="en-US" dirty="0"/>
          </a:p>
          <a:p>
            <a:pPr algn="just">
              <a:buFont typeface="Wingdings" pitchFamily="2" charset="2"/>
              <a:buChar char="ü"/>
            </a:pPr>
            <a:r>
              <a:rPr lang="en-US" dirty="0"/>
              <a:t>V = VB + (</a:t>
            </a:r>
            <a:r>
              <a:rPr lang="en-US" dirty="0" err="1"/>
              <a:t>fB</a:t>
            </a:r>
            <a:r>
              <a:rPr lang="en-US" dirty="0"/>
              <a:t>/</a:t>
            </a:r>
            <a:r>
              <a:rPr lang="en-US" dirty="0" err="1"/>
              <a:t>fT</a:t>
            </a:r>
            <a:r>
              <a:rPr lang="en-US" dirty="0"/>
              <a:t>)VT.</a:t>
            </a:r>
          </a:p>
        </p:txBody>
      </p:sp>
    </p:spTree>
    <p:extLst>
      <p:ext uri="{BB962C8B-B14F-4D97-AF65-F5344CB8AC3E}">
        <p14:creationId xmlns:p14="http://schemas.microsoft.com/office/powerpoint/2010/main" val="111211799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52400" y="152400"/>
            <a:ext cx="8839200" cy="6553200"/>
          </a:xfrm>
        </p:spPr>
        <p:txBody>
          <a:bodyPr>
            <a:normAutofit lnSpcReduction="10000"/>
          </a:bodyPr>
          <a:lstStyle/>
          <a:p>
            <a:pPr algn="just"/>
            <a:r>
              <a:rPr lang="en-US" dirty="0"/>
              <a:t>Since clearance is dose- or concentration-dependent, half-life also changes with dosage or concentration changes. </a:t>
            </a:r>
          </a:p>
          <a:p>
            <a:pPr algn="just"/>
            <a:endParaRPr lang="en-US" dirty="0"/>
          </a:p>
          <a:p>
            <a:pPr algn="just"/>
            <a:r>
              <a:rPr lang="en-US" dirty="0"/>
              <a:t>As doses or concentrations increase for a drug that follows </a:t>
            </a:r>
            <a:r>
              <a:rPr lang="en-US" dirty="0" err="1"/>
              <a:t>Michaelis-Menten</a:t>
            </a:r>
            <a:r>
              <a:rPr lang="en-US" dirty="0"/>
              <a:t> pharmacokinetics, clearance decreases and half-life becomes longer for the drug: </a:t>
            </a:r>
            <a:r>
              <a:rPr lang="en-US" b="1" dirty="0"/>
              <a:t>↑t1/2 = (0.693 ⋅ V)/↓Cl</a:t>
            </a:r>
            <a:r>
              <a:rPr lang="en-US" dirty="0"/>
              <a:t>. </a:t>
            </a:r>
          </a:p>
          <a:p>
            <a:pPr algn="just"/>
            <a:endParaRPr lang="en-US" dirty="0"/>
          </a:p>
          <a:p>
            <a:pPr algn="just"/>
            <a:r>
              <a:rPr lang="en-US" dirty="0"/>
              <a:t>The clinical implication of this finding is that the time to steady state (3–5 t1/2) is longer as the dose or concentration is increased for a drug that follows </a:t>
            </a:r>
            <a:r>
              <a:rPr lang="en-US" dirty="0" err="1"/>
              <a:t>saturable</a:t>
            </a:r>
            <a:r>
              <a:rPr lang="en-US" dirty="0"/>
              <a:t> pharmacokinetics.</a:t>
            </a:r>
          </a:p>
        </p:txBody>
      </p:sp>
    </p:spTree>
    <p:extLst>
      <p:ext uri="{BB962C8B-B14F-4D97-AF65-F5344CB8AC3E}">
        <p14:creationId xmlns:p14="http://schemas.microsoft.com/office/powerpoint/2010/main" val="2307350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52400" y="76200"/>
            <a:ext cx="8915400" cy="6629400"/>
          </a:xfrm>
        </p:spPr>
        <p:txBody>
          <a:bodyPr>
            <a:normAutofit lnSpcReduction="10000"/>
          </a:bodyPr>
          <a:lstStyle/>
          <a:p>
            <a:pPr algn="just"/>
            <a:r>
              <a:rPr lang="en-US" dirty="0"/>
              <a:t>Pharmacodynamics is the relationship between drug concentration and pharmacological response.</a:t>
            </a:r>
          </a:p>
          <a:p>
            <a:pPr algn="just"/>
            <a:endParaRPr lang="en-US" dirty="0"/>
          </a:p>
          <a:p>
            <a:pPr algn="just"/>
            <a:r>
              <a:rPr lang="en-US" dirty="0"/>
              <a:t> It is extremely important for clinicians to realize that the change in drug effect is usually not proportional to the change in drug dose or concentration.</a:t>
            </a:r>
          </a:p>
          <a:p>
            <a:pPr algn="just"/>
            <a:endParaRPr lang="en-US" dirty="0"/>
          </a:p>
          <a:p>
            <a:pPr algn="just"/>
            <a:r>
              <a:rPr lang="en-US" dirty="0"/>
              <a:t>For example, when a drug dose or concentration is increased from a baseline value, the increase in pharmacological effect is greater when the initial dose or concentration is </a:t>
            </a:r>
            <a:r>
              <a:rPr lang="en-US" b="1" u="sng" dirty="0">
                <a:solidFill>
                  <a:schemeClr val="tx2">
                    <a:lumMod val="40000"/>
                    <a:lumOff val="60000"/>
                  </a:schemeClr>
                </a:solidFill>
              </a:rPr>
              <a:t>low</a:t>
            </a:r>
            <a:r>
              <a:rPr lang="en-US" dirty="0"/>
              <a:t> compared to the change in drug effect observed when the </a:t>
            </a:r>
            <a:r>
              <a:rPr lang="en-US" dirty="0">
                <a:solidFill>
                  <a:srgbClr val="FFC000"/>
                </a:solidFill>
              </a:rPr>
              <a:t>initial dose or concentration is high</a:t>
            </a:r>
            <a:r>
              <a:rPr lang="en-US" dirty="0"/>
              <a:t>.</a:t>
            </a:r>
          </a:p>
        </p:txBody>
      </p:sp>
    </p:spTree>
    <p:extLst>
      <p:ext uri="{BB962C8B-B14F-4D97-AF65-F5344CB8AC3E}">
        <p14:creationId xmlns:p14="http://schemas.microsoft.com/office/powerpoint/2010/main" val="91968774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52400" y="152400"/>
            <a:ext cx="8839200" cy="6553200"/>
          </a:xfrm>
        </p:spPr>
        <p:txBody>
          <a:bodyPr/>
          <a:lstStyle/>
          <a:p>
            <a:pPr algn="just">
              <a:buFont typeface="Courier New" pitchFamily="49" charset="0"/>
              <a:buChar char="o"/>
            </a:pPr>
            <a:r>
              <a:rPr lang="en-US" dirty="0"/>
              <a:t>Under steady-state conditions the rate of drug administration equals the rate of drug removal.</a:t>
            </a:r>
          </a:p>
          <a:p>
            <a:pPr algn="just">
              <a:buFont typeface="Courier New" pitchFamily="49" charset="0"/>
              <a:buChar char="o"/>
            </a:pPr>
            <a:endParaRPr lang="en-US" dirty="0"/>
          </a:p>
          <a:p>
            <a:pPr algn="just">
              <a:buFont typeface="Courier New" pitchFamily="49" charset="0"/>
              <a:buChar char="o"/>
            </a:pPr>
            <a:r>
              <a:rPr lang="en-US" dirty="0"/>
              <a:t> Therefore, for a drug that is solely removed by metabolism via one enzyme system, the </a:t>
            </a:r>
            <a:r>
              <a:rPr lang="en-US" dirty="0" err="1"/>
              <a:t>Michaelis-Menten</a:t>
            </a:r>
            <a:r>
              <a:rPr lang="en-US" dirty="0"/>
              <a:t> equation can be used to compute the maintenance dose (MD) required to achieve a target steady-state serum concentration (</a:t>
            </a:r>
            <a:r>
              <a:rPr lang="en-US" dirty="0" err="1"/>
              <a:t>Css</a:t>
            </a:r>
            <a:r>
              <a:rPr lang="en-US" dirty="0"/>
              <a:t>):</a:t>
            </a:r>
          </a:p>
        </p:txBody>
      </p:sp>
      <p:pic>
        <p:nvPicPr>
          <p:cNvPr id="819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19400" y="4724400"/>
            <a:ext cx="3048000" cy="137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6681341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52400" y="152400"/>
            <a:ext cx="8763000" cy="6553200"/>
          </a:xfrm>
        </p:spPr>
        <p:txBody>
          <a:bodyPr>
            <a:normAutofit fontScale="85000" lnSpcReduction="20000"/>
          </a:bodyPr>
          <a:lstStyle/>
          <a:p>
            <a:pPr algn="just"/>
            <a:r>
              <a:rPr lang="en-US" dirty="0"/>
              <a:t>When the therapeutic range for a drug is far below the Km value for the enzymes that metabolize the drug </a:t>
            </a:r>
            <a:r>
              <a:rPr lang="en-US" dirty="0" err="1"/>
              <a:t>Css</a:t>
            </a:r>
            <a:r>
              <a:rPr lang="en-US" dirty="0"/>
              <a:t>, this equation simplifies to: </a:t>
            </a:r>
            <a:r>
              <a:rPr lang="en-US" dirty="0">
                <a:solidFill>
                  <a:schemeClr val="tx2">
                    <a:lumMod val="60000"/>
                    <a:lumOff val="40000"/>
                  </a:schemeClr>
                </a:solidFill>
              </a:rPr>
              <a:t>MD = (</a:t>
            </a:r>
            <a:r>
              <a:rPr lang="en-US" dirty="0" err="1">
                <a:solidFill>
                  <a:schemeClr val="tx2">
                    <a:lumMod val="60000"/>
                    <a:lumOff val="40000"/>
                  </a:schemeClr>
                </a:solidFill>
              </a:rPr>
              <a:t>Vmax</a:t>
            </a:r>
            <a:r>
              <a:rPr lang="en-US" dirty="0">
                <a:solidFill>
                  <a:schemeClr val="tx2">
                    <a:lumMod val="60000"/>
                    <a:lumOff val="40000"/>
                  </a:schemeClr>
                </a:solidFill>
              </a:rPr>
              <a:t>/Km)</a:t>
            </a:r>
            <a:r>
              <a:rPr lang="en-US" dirty="0" err="1">
                <a:solidFill>
                  <a:schemeClr val="tx2">
                    <a:lumMod val="60000"/>
                    <a:lumOff val="40000"/>
                  </a:schemeClr>
                </a:solidFill>
              </a:rPr>
              <a:t>Css</a:t>
            </a:r>
            <a:r>
              <a:rPr lang="en-US" dirty="0">
                <a:solidFill>
                  <a:schemeClr val="tx2">
                    <a:lumMod val="60000"/>
                    <a:lumOff val="40000"/>
                  </a:schemeClr>
                </a:solidFill>
              </a:rPr>
              <a:t> </a:t>
            </a:r>
            <a:r>
              <a:rPr lang="en-US" dirty="0"/>
              <a:t>or, since </a:t>
            </a:r>
            <a:r>
              <a:rPr lang="en-US" dirty="0" err="1"/>
              <a:t>Vmax</a:t>
            </a:r>
            <a:r>
              <a:rPr lang="en-US" dirty="0"/>
              <a:t>/Km is a constant, </a:t>
            </a:r>
            <a:r>
              <a:rPr lang="en-US" dirty="0">
                <a:solidFill>
                  <a:schemeClr val="tx2">
                    <a:lumMod val="60000"/>
                    <a:lumOff val="40000"/>
                  </a:schemeClr>
                </a:solidFill>
              </a:rPr>
              <a:t>MD = </a:t>
            </a:r>
            <a:r>
              <a:rPr lang="en-US" dirty="0" err="1">
                <a:solidFill>
                  <a:schemeClr val="tx2">
                    <a:lumMod val="60000"/>
                    <a:lumOff val="40000"/>
                  </a:schemeClr>
                </a:solidFill>
              </a:rPr>
              <a:t>Cl</a:t>
            </a:r>
            <a:r>
              <a:rPr lang="en-US" dirty="0">
                <a:solidFill>
                  <a:schemeClr val="tx2">
                    <a:lumMod val="60000"/>
                    <a:lumOff val="40000"/>
                  </a:schemeClr>
                </a:solidFill>
              </a:rPr>
              <a:t> ⋅ </a:t>
            </a:r>
            <a:r>
              <a:rPr lang="en-US" dirty="0" err="1">
                <a:solidFill>
                  <a:schemeClr val="tx2">
                    <a:lumMod val="60000"/>
                    <a:lumOff val="40000"/>
                  </a:schemeClr>
                </a:solidFill>
              </a:rPr>
              <a:t>Css</a:t>
            </a:r>
            <a:r>
              <a:rPr lang="en-US" dirty="0">
                <a:solidFill>
                  <a:schemeClr val="tx2">
                    <a:lumMod val="60000"/>
                    <a:lumOff val="40000"/>
                  </a:schemeClr>
                </a:solidFill>
              </a:rPr>
              <a:t>. </a:t>
            </a:r>
          </a:p>
          <a:p>
            <a:pPr algn="just"/>
            <a:endParaRPr lang="en-US" dirty="0">
              <a:solidFill>
                <a:schemeClr val="tx2">
                  <a:lumMod val="60000"/>
                  <a:lumOff val="40000"/>
                </a:schemeClr>
              </a:solidFill>
            </a:endParaRPr>
          </a:p>
          <a:p>
            <a:pPr algn="just"/>
            <a:r>
              <a:rPr lang="en-US" dirty="0"/>
              <a:t>Therefore, when Km &gt;&gt; </a:t>
            </a:r>
            <a:r>
              <a:rPr lang="en-US" dirty="0" err="1"/>
              <a:t>Css</a:t>
            </a:r>
            <a:r>
              <a:rPr lang="en-US" dirty="0"/>
              <a:t>, drugs that are metabolized follow linear pharmacokinetics. When the therapeutic range for a drug is far above the Km value for the enzyme system that metabolizes the drug, the rate of metabolism becomes a constant equal to </a:t>
            </a:r>
            <a:r>
              <a:rPr lang="en-US" dirty="0" err="1"/>
              <a:t>Vmax</a:t>
            </a:r>
            <a:r>
              <a:rPr lang="en-US" dirty="0"/>
              <a:t>. </a:t>
            </a:r>
          </a:p>
          <a:p>
            <a:pPr algn="just"/>
            <a:endParaRPr lang="en-US" dirty="0"/>
          </a:p>
          <a:p>
            <a:pPr algn="just"/>
            <a:r>
              <a:rPr lang="en-US" dirty="0"/>
              <a:t>Under these conditions only a fixed amount of drug is metabolized because the enzyme system is completely saturated and cannot increase its metabolic capacity. </a:t>
            </a:r>
          </a:p>
          <a:p>
            <a:pPr algn="just"/>
            <a:endParaRPr lang="en-US" dirty="0"/>
          </a:p>
          <a:p>
            <a:pPr algn="just"/>
            <a:r>
              <a:rPr lang="en-US" dirty="0"/>
              <a:t>This situation is also known as </a:t>
            </a:r>
            <a:r>
              <a:rPr lang="en-US" i="1" dirty="0"/>
              <a:t>zero-order pharmacokinetics</a:t>
            </a:r>
            <a:r>
              <a:rPr lang="en-US" dirty="0"/>
              <a:t>. </a:t>
            </a:r>
            <a:r>
              <a:rPr lang="en-US" i="1" dirty="0"/>
              <a:t>First order pharmacokinetics </a:t>
            </a:r>
            <a:r>
              <a:rPr lang="en-US" dirty="0"/>
              <a:t>is another name for linear pharmacokinetics.</a:t>
            </a:r>
          </a:p>
        </p:txBody>
      </p:sp>
    </p:spTree>
    <p:extLst>
      <p:ext uri="{BB962C8B-B14F-4D97-AF65-F5344CB8AC3E}">
        <p14:creationId xmlns:p14="http://schemas.microsoft.com/office/powerpoint/2010/main" val="306963988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52400" y="152400"/>
            <a:ext cx="8839200" cy="6553200"/>
          </a:xfrm>
        </p:spPr>
        <p:txBody>
          <a:bodyPr>
            <a:normAutofit fontScale="85000" lnSpcReduction="10000"/>
          </a:bodyPr>
          <a:lstStyle/>
          <a:p>
            <a:pPr marL="0" indent="0">
              <a:buNone/>
            </a:pPr>
            <a:r>
              <a:rPr lang="en-US" sz="3800" b="1" u="sng" dirty="0">
                <a:solidFill>
                  <a:srgbClr val="00B050"/>
                </a:solidFill>
              </a:rPr>
              <a:t>BIOAVAILABILITY:</a:t>
            </a:r>
          </a:p>
          <a:p>
            <a:pPr algn="just">
              <a:buFont typeface="Wingdings" pitchFamily="2" charset="2"/>
              <a:buChar char="Ø"/>
            </a:pPr>
            <a:r>
              <a:rPr lang="en-US" dirty="0"/>
              <a:t>It is the fraction of the administered extravascular dose that is delivered to the systemic circulation and it is specific for the drug and dosage form.</a:t>
            </a:r>
          </a:p>
          <a:p>
            <a:pPr algn="just">
              <a:buFont typeface="Wingdings" pitchFamily="2" charset="2"/>
              <a:buChar char="Ø"/>
            </a:pPr>
            <a:endParaRPr lang="en-US" dirty="0">
              <a:solidFill>
                <a:srgbClr val="00B050"/>
              </a:solidFill>
            </a:endParaRPr>
          </a:p>
          <a:p>
            <a:pPr algn="just">
              <a:buFont typeface="Wingdings" pitchFamily="2" charset="2"/>
              <a:buChar char="Ø"/>
            </a:pPr>
            <a:r>
              <a:rPr lang="en-US" dirty="0"/>
              <a:t>During absorption from extravascular routes, drug serum concentrations rise while the drug is being absorbed into the bloodstream, reach a </a:t>
            </a:r>
            <a:r>
              <a:rPr lang="en-US" b="1" dirty="0">
                <a:solidFill>
                  <a:srgbClr val="FF0000"/>
                </a:solidFill>
              </a:rPr>
              <a:t>maximum concentration (</a:t>
            </a:r>
            <a:r>
              <a:rPr lang="en-US" b="1" dirty="0" err="1">
                <a:solidFill>
                  <a:srgbClr val="FF0000"/>
                </a:solidFill>
              </a:rPr>
              <a:t>Cmax</a:t>
            </a:r>
            <a:r>
              <a:rPr lang="en-US" dirty="0"/>
              <a:t>) </a:t>
            </a:r>
            <a:r>
              <a:rPr lang="en-US" dirty="0">
                <a:solidFill>
                  <a:schemeClr val="tx2">
                    <a:lumMod val="60000"/>
                    <a:lumOff val="40000"/>
                  </a:schemeClr>
                </a:solidFill>
              </a:rPr>
              <a:t>when the rate of drug absorption equals the rate of drug elimination</a:t>
            </a:r>
            <a:r>
              <a:rPr lang="en-US" dirty="0"/>
              <a:t>, and eventually decrease according to the half-life of the drug. </a:t>
            </a:r>
          </a:p>
          <a:p>
            <a:pPr algn="just">
              <a:buFont typeface="Wingdings" pitchFamily="2" charset="2"/>
              <a:buChar char="Ø"/>
            </a:pPr>
            <a:endParaRPr lang="en-US" dirty="0"/>
          </a:p>
          <a:p>
            <a:pPr algn="just">
              <a:buFont typeface="Wingdings" pitchFamily="2" charset="2"/>
              <a:buChar char="Ø"/>
            </a:pPr>
            <a:r>
              <a:rPr lang="en-US" dirty="0"/>
              <a:t>The phase of the curve over which absorption takes place is known as the </a:t>
            </a:r>
            <a:r>
              <a:rPr lang="en-US" i="1" dirty="0"/>
              <a:t>absorption phase</a:t>
            </a:r>
            <a:r>
              <a:rPr lang="en-US" dirty="0"/>
              <a:t>, and the time that the maximum concentration occurs is called </a:t>
            </a:r>
            <a:r>
              <a:rPr lang="en-US" dirty="0" err="1"/>
              <a:t>Tmax</a:t>
            </a:r>
            <a:r>
              <a:rPr lang="en-US" dirty="0"/>
              <a:t>.</a:t>
            </a:r>
            <a:endParaRPr lang="en-US" dirty="0">
              <a:solidFill>
                <a:srgbClr val="00B050"/>
              </a:solidFill>
            </a:endParaRPr>
          </a:p>
        </p:txBody>
      </p:sp>
    </p:spTree>
    <p:extLst>
      <p:ext uri="{BB962C8B-B14F-4D97-AF65-F5344CB8AC3E}">
        <p14:creationId xmlns:p14="http://schemas.microsoft.com/office/powerpoint/2010/main" val="70761205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8638" y="533400"/>
            <a:ext cx="8086725" cy="58673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26573997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52400" y="152400"/>
            <a:ext cx="8763000" cy="6553200"/>
          </a:xfrm>
        </p:spPr>
        <p:txBody>
          <a:bodyPr/>
          <a:lstStyle/>
          <a:p>
            <a:pPr algn="just">
              <a:buFont typeface="Wingdings" pitchFamily="2" charset="2"/>
              <a:buChar char="ü"/>
            </a:pPr>
            <a:r>
              <a:rPr lang="en-US" dirty="0"/>
              <a:t>Area under the serum concentration/time curve (</a:t>
            </a:r>
            <a:r>
              <a:rPr lang="en-US" i="1" dirty="0"/>
              <a:t>AUC</a:t>
            </a:r>
            <a:r>
              <a:rPr lang="en-US" dirty="0"/>
              <a:t>)</a:t>
            </a:r>
            <a:r>
              <a:rPr lang="en-US" i="1" dirty="0"/>
              <a:t>, </a:t>
            </a:r>
            <a:r>
              <a:rPr lang="en-US" dirty="0"/>
              <a:t>the maximum concentration (</a:t>
            </a:r>
            <a:r>
              <a:rPr lang="en-US" i="1" dirty="0" err="1"/>
              <a:t>C</a:t>
            </a:r>
            <a:r>
              <a:rPr lang="en-US" dirty="0" err="1"/>
              <a:t>max</a:t>
            </a:r>
            <a:r>
              <a:rPr lang="en-US" i="1" dirty="0"/>
              <a:t>)</a:t>
            </a:r>
            <a:r>
              <a:rPr lang="en-US" dirty="0"/>
              <a:t>, and the time that the maximum concentration occurs (</a:t>
            </a:r>
            <a:r>
              <a:rPr lang="en-US" i="1" dirty="0" err="1"/>
              <a:t>T</a:t>
            </a:r>
            <a:r>
              <a:rPr lang="en-US" dirty="0" err="1"/>
              <a:t>max</a:t>
            </a:r>
            <a:r>
              <a:rPr lang="en-US" i="1" dirty="0"/>
              <a:t>) </a:t>
            </a:r>
            <a:r>
              <a:rPr lang="en-US" dirty="0"/>
              <a:t>are considered </a:t>
            </a:r>
            <a:r>
              <a:rPr lang="en-US" u="sng" dirty="0"/>
              <a:t>primary bioavailability parameters. </a:t>
            </a:r>
          </a:p>
          <a:p>
            <a:pPr algn="just">
              <a:buFont typeface="Wingdings" pitchFamily="2" charset="2"/>
              <a:buChar char="ü"/>
            </a:pPr>
            <a:endParaRPr lang="en-US" dirty="0"/>
          </a:p>
          <a:p>
            <a:pPr algn="just">
              <a:buFont typeface="Wingdings" pitchFamily="2" charset="2"/>
              <a:buChar char="ü"/>
            </a:pPr>
            <a:r>
              <a:rPr lang="en-US" dirty="0"/>
              <a:t>When the AUC, </a:t>
            </a:r>
            <a:r>
              <a:rPr lang="en-US" dirty="0" err="1"/>
              <a:t>Cmax</a:t>
            </a:r>
            <a:r>
              <a:rPr lang="en-US" dirty="0"/>
              <a:t>, and </a:t>
            </a:r>
            <a:r>
              <a:rPr lang="en-US" dirty="0" err="1"/>
              <a:t>Tmax</a:t>
            </a:r>
            <a:r>
              <a:rPr lang="en-US" dirty="0"/>
              <a:t> are the same within statistical limits for two dosage forms of the same drug, the dosage forms are considered to be </a:t>
            </a:r>
            <a:r>
              <a:rPr lang="en-US" u="sng" dirty="0">
                <a:solidFill>
                  <a:srgbClr val="FF0000"/>
                </a:solidFill>
              </a:rPr>
              <a:t>bioequivalent.</a:t>
            </a:r>
          </a:p>
        </p:txBody>
      </p:sp>
    </p:spTree>
    <p:extLst>
      <p:ext uri="{BB962C8B-B14F-4D97-AF65-F5344CB8AC3E}">
        <p14:creationId xmlns:p14="http://schemas.microsoft.com/office/powerpoint/2010/main" val="64863976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76200" y="152400"/>
            <a:ext cx="8991600" cy="6553200"/>
          </a:xfrm>
        </p:spPr>
        <p:txBody>
          <a:bodyPr>
            <a:normAutofit fontScale="77500" lnSpcReduction="20000"/>
          </a:bodyPr>
          <a:lstStyle/>
          <a:p>
            <a:pPr algn="just">
              <a:buFont typeface="Courier New" pitchFamily="49" charset="0"/>
              <a:buChar char="o"/>
            </a:pPr>
            <a:r>
              <a:rPr lang="en-US" dirty="0"/>
              <a:t>Drugs that are substrates for CYP3A4 and CYP2D6 are particularly susceptible to </a:t>
            </a:r>
            <a:r>
              <a:rPr lang="en-US" dirty="0" err="1"/>
              <a:t>presystemic</a:t>
            </a:r>
            <a:r>
              <a:rPr lang="en-US" dirty="0"/>
              <a:t> metabolism by the liver. </a:t>
            </a:r>
          </a:p>
          <a:p>
            <a:pPr algn="just">
              <a:buFont typeface="Courier New" pitchFamily="49" charset="0"/>
              <a:buChar char="o"/>
            </a:pPr>
            <a:endParaRPr lang="en-US" dirty="0"/>
          </a:p>
          <a:p>
            <a:pPr algn="just">
              <a:buFont typeface="Courier New" pitchFamily="49" charset="0"/>
              <a:buChar char="o"/>
            </a:pPr>
            <a:r>
              <a:rPr lang="en-US" dirty="0"/>
              <a:t>Blood leaving the liver via the hepatic vein enters the inferior vena cava, and will eventually be pumped through the lung by the right side of the heart before entering the left side of the heart and being pumped into the arterial system. To a lesser extent, some drugs are metabolized by the lung or irreversibly eliminated into expired air.</a:t>
            </a:r>
          </a:p>
          <a:p>
            <a:pPr algn="just">
              <a:buFont typeface="Courier New" pitchFamily="49" charset="0"/>
              <a:buChar char="o"/>
            </a:pPr>
            <a:endParaRPr lang="en-US" dirty="0"/>
          </a:p>
          <a:p>
            <a:pPr algn="just">
              <a:buFont typeface="Courier New" pitchFamily="49" charset="0"/>
              <a:buChar char="o"/>
            </a:pPr>
            <a:r>
              <a:rPr lang="en-US" dirty="0"/>
              <a:t>For drugs that follow linear pharmacokinetics, bioavailability is measured by comparing serum concentrations achieved after extravascular and intravenous doses in the same individual.</a:t>
            </a:r>
          </a:p>
          <a:p>
            <a:pPr algn="just">
              <a:buFont typeface="Courier New" pitchFamily="49" charset="0"/>
              <a:buChar char="o"/>
            </a:pPr>
            <a:endParaRPr lang="en-US" dirty="0"/>
          </a:p>
          <a:p>
            <a:pPr algn="just">
              <a:buFont typeface="Courier New" pitchFamily="49" charset="0"/>
              <a:buChar char="o"/>
            </a:pPr>
            <a:r>
              <a:rPr lang="en-US" dirty="0"/>
              <a:t> Rather than compare drug concentrations at each time point, a composite of drug concentrations over time is derived by measuring the total area under the serum concentration time curve (AUC) for each route of administration</a:t>
            </a:r>
          </a:p>
        </p:txBody>
      </p:sp>
    </p:spTree>
    <p:extLst>
      <p:ext uri="{BB962C8B-B14F-4D97-AF65-F5344CB8AC3E}">
        <p14:creationId xmlns:p14="http://schemas.microsoft.com/office/powerpoint/2010/main" val="169088283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52400" y="76200"/>
            <a:ext cx="8839200" cy="6629400"/>
          </a:xfrm>
        </p:spPr>
        <p:txBody>
          <a:bodyPr>
            <a:normAutofit/>
          </a:bodyPr>
          <a:lstStyle/>
          <a:p>
            <a:pPr marL="0" indent="0">
              <a:buNone/>
            </a:pPr>
            <a:endParaRPr lang="en-US" sz="2800" dirty="0">
              <a:latin typeface="Times-Roman"/>
              <a:cs typeface="Akhbar MT" pitchFamily="2" charset="-78"/>
            </a:endParaRPr>
          </a:p>
          <a:p>
            <a:pPr marL="0" indent="0">
              <a:buNone/>
            </a:pPr>
            <a:r>
              <a:rPr lang="en-US" sz="2800" b="1" dirty="0">
                <a:solidFill>
                  <a:srgbClr val="FFC000"/>
                </a:solidFill>
                <a:effectLst>
                  <a:outerShdw blurRad="38100" dist="38100" dir="2700000" algn="tl">
                    <a:srgbClr val="000000">
                      <a:alpha val="43137"/>
                    </a:srgbClr>
                  </a:outerShdw>
                </a:effectLst>
                <a:latin typeface="Times-Roman"/>
                <a:cs typeface="Akhbar MT" pitchFamily="2" charset="-78"/>
              </a:rPr>
              <a:t>F </a:t>
            </a:r>
            <a:r>
              <a:rPr lang="en-US" sz="2800" b="1" dirty="0">
                <a:solidFill>
                  <a:srgbClr val="FFC000"/>
                </a:solidFill>
                <a:effectLst>
                  <a:outerShdw blurRad="38100" dist="38100" dir="2700000" algn="tl">
                    <a:srgbClr val="000000">
                      <a:alpha val="43137"/>
                    </a:srgbClr>
                  </a:outerShdw>
                </a:effectLst>
                <a:latin typeface="Symbol"/>
                <a:cs typeface="Akhbar MT" pitchFamily="2" charset="-78"/>
              </a:rPr>
              <a:t>= </a:t>
            </a:r>
            <a:r>
              <a:rPr lang="en-US" sz="2800" b="1" dirty="0">
                <a:solidFill>
                  <a:srgbClr val="FFC000"/>
                </a:solidFill>
                <a:effectLst>
                  <a:outerShdw blurRad="38100" dist="38100" dir="2700000" algn="tl">
                    <a:srgbClr val="000000">
                      <a:alpha val="43137"/>
                    </a:srgbClr>
                  </a:outerShdw>
                </a:effectLst>
                <a:latin typeface="Times-Roman"/>
                <a:cs typeface="Akhbar MT" pitchFamily="2" charset="-78"/>
              </a:rPr>
              <a:t>AUC</a:t>
            </a:r>
            <a:r>
              <a:rPr lang="en-US" sz="2000" b="1" dirty="0">
                <a:solidFill>
                  <a:srgbClr val="FFC000"/>
                </a:solidFill>
                <a:effectLst>
                  <a:outerShdw blurRad="38100" dist="38100" dir="2700000" algn="tl">
                    <a:srgbClr val="000000">
                      <a:alpha val="43137"/>
                    </a:srgbClr>
                  </a:outerShdw>
                </a:effectLst>
                <a:latin typeface="Times-Roman"/>
                <a:cs typeface="Akhbar MT" pitchFamily="2" charset="-78"/>
              </a:rPr>
              <a:t>PO</a:t>
            </a:r>
            <a:r>
              <a:rPr lang="en-US" sz="2800" b="1" dirty="0">
                <a:solidFill>
                  <a:srgbClr val="FFC000"/>
                </a:solidFill>
                <a:effectLst>
                  <a:outerShdw blurRad="38100" dist="38100" dir="2700000" algn="tl">
                    <a:srgbClr val="000000">
                      <a:alpha val="43137"/>
                    </a:srgbClr>
                  </a:outerShdw>
                </a:effectLst>
                <a:latin typeface="Times-Roman"/>
                <a:cs typeface="Akhbar MT" pitchFamily="2" charset="-78"/>
              </a:rPr>
              <a:t>/AUC</a:t>
            </a:r>
            <a:r>
              <a:rPr lang="en-US" sz="2000" b="1" dirty="0">
                <a:solidFill>
                  <a:srgbClr val="FFC000"/>
                </a:solidFill>
                <a:effectLst>
                  <a:outerShdw blurRad="38100" dist="38100" dir="2700000" algn="tl">
                    <a:srgbClr val="000000">
                      <a:alpha val="43137"/>
                    </a:srgbClr>
                  </a:outerShdw>
                </a:effectLst>
                <a:latin typeface="Times-Roman"/>
                <a:cs typeface="Akhbar MT" pitchFamily="2" charset="-78"/>
              </a:rPr>
              <a:t>IV</a:t>
            </a:r>
            <a:r>
              <a:rPr lang="en-US" sz="2800" b="1" dirty="0">
                <a:solidFill>
                  <a:srgbClr val="FFC000"/>
                </a:solidFill>
                <a:effectLst>
                  <a:outerShdw blurRad="38100" dist="38100" dir="2700000" algn="tl">
                    <a:srgbClr val="000000">
                      <a:alpha val="43137"/>
                    </a:srgbClr>
                  </a:outerShdw>
                </a:effectLst>
                <a:latin typeface="Times-Roman"/>
                <a:cs typeface="Akhbar MT" pitchFamily="2" charset="-78"/>
              </a:rPr>
              <a:t>.</a:t>
            </a:r>
          </a:p>
          <a:p>
            <a:pPr marL="0" indent="0">
              <a:buNone/>
            </a:pPr>
            <a:endParaRPr lang="en-US" sz="2800" b="1" dirty="0">
              <a:solidFill>
                <a:srgbClr val="FFC000"/>
              </a:solidFill>
              <a:effectLst>
                <a:outerShdw blurRad="38100" dist="38100" dir="2700000" algn="tl">
                  <a:srgbClr val="000000">
                    <a:alpha val="43137"/>
                  </a:srgbClr>
                </a:outerShdw>
              </a:effectLst>
              <a:latin typeface="Times-Roman"/>
              <a:cs typeface="Akhbar MT" pitchFamily="2" charset="-78"/>
            </a:endParaRPr>
          </a:p>
          <a:p>
            <a:pPr algn="just">
              <a:buFont typeface="Wingdings" pitchFamily="2" charset="2"/>
              <a:buChar char="§"/>
            </a:pPr>
            <a:r>
              <a:rPr lang="en-US" sz="2800" dirty="0"/>
              <a:t>If it is not possible to administer the same dose intravenously and extravascularly because poor absorption or </a:t>
            </a:r>
            <a:r>
              <a:rPr lang="en-US" sz="2800" dirty="0" err="1"/>
              <a:t>presystemic</a:t>
            </a:r>
            <a:r>
              <a:rPr lang="en-US" sz="2800" dirty="0"/>
              <a:t> metabolism yields serum concentrations that are too low to measure, the bioavailability calculation can be corrected to allow for different size doses for the different routes of administration: </a:t>
            </a:r>
          </a:p>
          <a:p>
            <a:pPr algn="just">
              <a:buFont typeface="Wingdings" pitchFamily="2" charset="2"/>
              <a:buChar char="§"/>
            </a:pPr>
            <a:r>
              <a:rPr lang="en-US" sz="2800" b="1" dirty="0">
                <a:solidFill>
                  <a:srgbClr val="0070C0"/>
                </a:solidFill>
              </a:rPr>
              <a:t>F = (AUCPO/AUCIV)(DIV/DPO), </a:t>
            </a:r>
            <a:r>
              <a:rPr lang="en-US" sz="2800" dirty="0"/>
              <a:t>where DIV is the intravenous dose and DPO is the oral dose.</a:t>
            </a:r>
            <a:endParaRPr lang="en-US" sz="2800" b="1" dirty="0">
              <a:solidFill>
                <a:srgbClr val="FFC000"/>
              </a:solidFill>
              <a:effectLst>
                <a:outerShdw blurRad="38100" dist="38100" dir="2700000" algn="tl">
                  <a:srgbClr val="000000">
                    <a:alpha val="43137"/>
                  </a:srgbClr>
                </a:outerShdw>
              </a:effectLst>
              <a:cs typeface="Akhbar MT" pitchFamily="2" charset="-78"/>
            </a:endParaRPr>
          </a:p>
        </p:txBody>
      </p:sp>
    </p:spTree>
    <p:extLst>
      <p:ext uri="{BB962C8B-B14F-4D97-AF65-F5344CB8AC3E}">
        <p14:creationId xmlns:p14="http://schemas.microsoft.com/office/powerpoint/2010/main" val="347793046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76200" y="152400"/>
            <a:ext cx="8991600" cy="6553200"/>
          </a:xfrm>
        </p:spPr>
        <p:txBody>
          <a:bodyPr>
            <a:normAutofit fontScale="85000" lnSpcReduction="20000"/>
          </a:bodyPr>
          <a:lstStyle/>
          <a:p>
            <a:pPr marL="0" indent="0">
              <a:buNone/>
            </a:pPr>
            <a:r>
              <a:rPr lang="en-US" sz="4200" b="1" dirty="0">
                <a:solidFill>
                  <a:srgbClr val="0070C0"/>
                </a:solidFill>
              </a:rPr>
              <a:t>Bioequivalence:</a:t>
            </a:r>
          </a:p>
          <a:p>
            <a:pPr algn="just">
              <a:buFont typeface="Wingdings" pitchFamily="2" charset="2"/>
              <a:buChar char="v"/>
            </a:pPr>
            <a:r>
              <a:rPr lang="en-US" dirty="0"/>
              <a:t>In theory, it should be possible to substitute a bioequivalent generic drug dosage form for a brand name product without a change in steady-state drug serum concentrations or therapeutic efficacy.</a:t>
            </a:r>
          </a:p>
          <a:p>
            <a:pPr algn="just">
              <a:buFont typeface="Wingdings" pitchFamily="2" charset="2"/>
              <a:buChar char="v"/>
            </a:pPr>
            <a:endParaRPr lang="en-US" dirty="0"/>
          </a:p>
          <a:p>
            <a:pPr algn="just">
              <a:buFont typeface="Wingdings" pitchFamily="2" charset="2"/>
              <a:buChar char="v"/>
            </a:pPr>
            <a:r>
              <a:rPr lang="en-US" dirty="0"/>
              <a:t>In order to achieve the Food and Drug Administration’s (FDA) definition of oral </a:t>
            </a:r>
            <a:r>
              <a:rPr lang="en-US" dirty="0" err="1"/>
              <a:t>bioequivalance</a:t>
            </a:r>
            <a:r>
              <a:rPr lang="en-US" dirty="0"/>
              <a:t> and be awarded an </a:t>
            </a:r>
            <a:r>
              <a:rPr lang="en-US" b="1" dirty="0">
                <a:solidFill>
                  <a:srgbClr val="0070C0"/>
                </a:solidFill>
              </a:rPr>
              <a:t>“AB” </a:t>
            </a:r>
            <a:r>
              <a:rPr lang="en-US" dirty="0"/>
              <a:t>rating in the FDA publication </a:t>
            </a:r>
            <a:r>
              <a:rPr lang="en-US" i="1" u="sng" dirty="0"/>
              <a:t>Approved Drug Products with Therapeutic Equivalence Evaluations </a:t>
            </a:r>
            <a:r>
              <a:rPr lang="en-US" u="sng" dirty="0"/>
              <a:t>(also known as </a:t>
            </a:r>
            <a:r>
              <a:rPr lang="en-US" i="1" u="sng" dirty="0"/>
              <a:t>The Orange Book</a:t>
            </a:r>
            <a:r>
              <a:rPr lang="en-US" u="sng" dirty="0"/>
              <a:t>), </a:t>
            </a:r>
            <a:r>
              <a:rPr lang="en-US" dirty="0"/>
              <a:t>the pharmaceutical company producing a generic drug product must administer single doses or multiple doses of the drug until steady state is achieved using both the generic and brand name drug dosage forms to a group of 18–24 humans and prove that the AUC (from time = 0 to infinity after a single dose, or over the dosage interval at steady state), </a:t>
            </a:r>
            <a:r>
              <a:rPr lang="en-US" dirty="0" err="1"/>
              <a:t>Cmax</a:t>
            </a:r>
            <a:r>
              <a:rPr lang="en-US" dirty="0"/>
              <a:t>, and </a:t>
            </a:r>
            <a:r>
              <a:rPr lang="en-US" dirty="0" err="1"/>
              <a:t>Tmax</a:t>
            </a:r>
            <a:r>
              <a:rPr lang="en-US" dirty="0"/>
              <a:t> values are statistically identical for the two dosage forms.</a:t>
            </a:r>
            <a:endParaRPr lang="en-US" dirty="0">
              <a:solidFill>
                <a:srgbClr val="0070C0"/>
              </a:solidFill>
            </a:endParaRPr>
          </a:p>
        </p:txBody>
      </p:sp>
    </p:spTree>
    <p:extLst>
      <p:ext uri="{BB962C8B-B14F-4D97-AF65-F5344CB8AC3E}">
        <p14:creationId xmlns:p14="http://schemas.microsoft.com/office/powerpoint/2010/main" val="82752611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76200" y="152400"/>
            <a:ext cx="8915400" cy="6553200"/>
          </a:xfrm>
        </p:spPr>
        <p:txBody>
          <a:bodyPr>
            <a:normAutofit lnSpcReduction="10000"/>
          </a:bodyPr>
          <a:lstStyle/>
          <a:p>
            <a:pPr algn="just">
              <a:buFont typeface="Courier New" pitchFamily="49" charset="0"/>
              <a:buChar char="o"/>
            </a:pPr>
            <a:r>
              <a:rPr lang="en-US" dirty="0"/>
              <a:t>The ratio of the area under the serum concentration/time curves for the generic (</a:t>
            </a:r>
            <a:r>
              <a:rPr lang="en-US" dirty="0" err="1"/>
              <a:t>AUCgeneric</a:t>
            </a:r>
            <a:r>
              <a:rPr lang="en-US" dirty="0"/>
              <a:t>) and brand name (</a:t>
            </a:r>
            <a:r>
              <a:rPr lang="en-US" dirty="0" err="1"/>
              <a:t>AUCbrand</a:t>
            </a:r>
            <a:r>
              <a:rPr lang="en-US" dirty="0"/>
              <a:t>) drug dosage forms is known as the </a:t>
            </a:r>
            <a:r>
              <a:rPr lang="en-US" i="1" dirty="0"/>
              <a:t>relative bioavailability </a:t>
            </a:r>
            <a:r>
              <a:rPr lang="en-US" dirty="0"/>
              <a:t>(</a:t>
            </a:r>
            <a:r>
              <a:rPr lang="en-US" dirty="0" err="1"/>
              <a:t>Frelative</a:t>
            </a:r>
            <a:r>
              <a:rPr lang="en-US" dirty="0"/>
              <a:t>) since the reference AUC is derived from the brand name drug dosage form: </a:t>
            </a:r>
            <a:r>
              <a:rPr lang="en-US" dirty="0" err="1"/>
              <a:t>Frelative</a:t>
            </a:r>
            <a:r>
              <a:rPr lang="en-US" dirty="0"/>
              <a:t> = </a:t>
            </a:r>
            <a:r>
              <a:rPr lang="en-US" dirty="0" err="1"/>
              <a:t>AUCgeneric</a:t>
            </a:r>
            <a:r>
              <a:rPr lang="en-US" dirty="0"/>
              <a:t>/</a:t>
            </a:r>
            <a:r>
              <a:rPr lang="en-US" dirty="0" err="1"/>
              <a:t>AUCbrand</a:t>
            </a:r>
            <a:r>
              <a:rPr lang="en-US" dirty="0"/>
              <a:t>.</a:t>
            </a:r>
          </a:p>
          <a:p>
            <a:pPr algn="just">
              <a:buFont typeface="Courier New" pitchFamily="49" charset="0"/>
              <a:buChar char="o"/>
            </a:pPr>
            <a:endParaRPr lang="en-US" dirty="0"/>
          </a:p>
          <a:p>
            <a:pPr algn="just">
              <a:buFont typeface="Courier New" pitchFamily="49" charset="0"/>
              <a:buChar char="o"/>
            </a:pPr>
            <a:r>
              <a:rPr lang="en-US" dirty="0"/>
              <a:t>Many states allow the substitution of generic drugs for brand name drugs if the prescriber notes on the prescription order that generic substitution is acceptable, and the generic drug dosage form has an AB rating.</a:t>
            </a:r>
          </a:p>
        </p:txBody>
      </p:sp>
    </p:spTree>
    <p:extLst>
      <p:ext uri="{BB962C8B-B14F-4D97-AF65-F5344CB8AC3E}">
        <p14:creationId xmlns:p14="http://schemas.microsoft.com/office/powerpoint/2010/main" val="2603942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5750" y="838200"/>
            <a:ext cx="8572500" cy="518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7605541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52400" y="228600"/>
            <a:ext cx="8839200" cy="6477000"/>
          </a:xfrm>
        </p:spPr>
        <p:txBody>
          <a:bodyPr>
            <a:normAutofit fontScale="92500" lnSpcReduction="10000"/>
          </a:bodyPr>
          <a:lstStyle/>
          <a:p>
            <a:pPr marL="0" indent="0">
              <a:buNone/>
            </a:pPr>
            <a:r>
              <a:rPr lang="en-US" sz="2800" b="1" u="sng" dirty="0">
                <a:solidFill>
                  <a:srgbClr val="C00000"/>
                </a:solidFill>
                <a:latin typeface="Andalus" pitchFamily="18" charset="-78"/>
                <a:cs typeface="Andalus" pitchFamily="18" charset="-78"/>
              </a:rPr>
              <a:t>LINEAR VERSUS NONLINEAR PHARMACOKINETICS:</a:t>
            </a:r>
          </a:p>
          <a:p>
            <a:pPr algn="just">
              <a:buFont typeface="Wingdings" pitchFamily="2" charset="2"/>
              <a:buChar char="ü"/>
            </a:pPr>
            <a:r>
              <a:rPr lang="en-US" sz="2800" dirty="0"/>
              <a:t>Regardless of the mode of drug administration, when the rate of drug administration equals the rate of drug removal, the amount of drug contained in the body reaches a constant value. </a:t>
            </a:r>
          </a:p>
          <a:p>
            <a:pPr algn="just">
              <a:buFont typeface="Wingdings" pitchFamily="2" charset="2"/>
              <a:buChar char="ü"/>
            </a:pPr>
            <a:endParaRPr lang="en-US" sz="2800" dirty="0"/>
          </a:p>
          <a:p>
            <a:pPr algn="just">
              <a:buFont typeface="Wingdings" pitchFamily="2" charset="2"/>
              <a:buChar char="ü"/>
            </a:pPr>
            <a:r>
              <a:rPr lang="en-US" sz="2800" dirty="0"/>
              <a:t>This equilibrium condition is known as </a:t>
            </a:r>
            <a:r>
              <a:rPr lang="en-US" sz="2800" i="1" u="sng" dirty="0">
                <a:solidFill>
                  <a:srgbClr val="0070C0"/>
                </a:solidFill>
              </a:rPr>
              <a:t>steady state </a:t>
            </a:r>
            <a:r>
              <a:rPr lang="en-US" sz="2800" dirty="0"/>
              <a:t>and is </a:t>
            </a:r>
            <a:r>
              <a:rPr lang="en-US" sz="2800" dirty="0">
                <a:solidFill>
                  <a:srgbClr val="00B050"/>
                </a:solidFill>
              </a:rPr>
              <a:t>extremely important in clinical pharmacokinetics </a:t>
            </a:r>
            <a:r>
              <a:rPr lang="en-US" sz="2800" dirty="0"/>
              <a:t>because usually steady-state serum or blood concentrations are used </a:t>
            </a:r>
            <a:r>
              <a:rPr lang="en-US" sz="2800" dirty="0">
                <a:solidFill>
                  <a:srgbClr val="0070C0"/>
                </a:solidFill>
              </a:rPr>
              <a:t>to assess patient response</a:t>
            </a:r>
            <a:r>
              <a:rPr lang="en-US" sz="2800" dirty="0"/>
              <a:t> and </a:t>
            </a:r>
            <a:r>
              <a:rPr lang="en-US" sz="2800" dirty="0">
                <a:solidFill>
                  <a:srgbClr val="0070C0"/>
                </a:solidFill>
              </a:rPr>
              <a:t>compute new dosage regimens.</a:t>
            </a:r>
          </a:p>
          <a:p>
            <a:pPr algn="just">
              <a:buFont typeface="Wingdings" pitchFamily="2" charset="2"/>
              <a:buChar char="ü"/>
            </a:pPr>
            <a:endParaRPr lang="en-US" sz="2800" dirty="0"/>
          </a:p>
          <a:p>
            <a:pPr algn="just">
              <a:buFont typeface="Wingdings" pitchFamily="2" charset="2"/>
              <a:buChar char="ü"/>
            </a:pPr>
            <a:r>
              <a:rPr lang="en-US" sz="2800" dirty="0"/>
              <a:t>If a patient is administered several different doses until steady state is established, and steady-state serum concentrations are obtained from the patient after each dosage level, it is possible to determine a pattern of drug accumulation.</a:t>
            </a:r>
            <a:endParaRPr lang="en-US" sz="2800" dirty="0">
              <a:latin typeface="Andalus" pitchFamily="18" charset="-78"/>
              <a:cs typeface="Andalus" pitchFamily="18" charset="-78"/>
            </a:endParaRPr>
          </a:p>
        </p:txBody>
      </p:sp>
    </p:spTree>
    <p:extLst>
      <p:ext uri="{BB962C8B-B14F-4D97-AF65-F5344CB8AC3E}">
        <p14:creationId xmlns:p14="http://schemas.microsoft.com/office/powerpoint/2010/main" val="11515387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8638" y="995363"/>
            <a:ext cx="8086725" cy="4867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5755384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52400" y="228600"/>
            <a:ext cx="8839200" cy="6477000"/>
          </a:xfrm>
        </p:spPr>
        <p:txBody>
          <a:bodyPr>
            <a:normAutofit fontScale="92500" lnSpcReduction="20000"/>
          </a:bodyPr>
          <a:lstStyle/>
          <a:p>
            <a:pPr algn="just">
              <a:buFont typeface="Wingdings" pitchFamily="2" charset="2"/>
              <a:buChar char="q"/>
            </a:pPr>
            <a:r>
              <a:rPr lang="en-US" dirty="0"/>
              <a:t>If a plot of Steady state concentration versus dose yields a straight line, the drug is said to follow </a:t>
            </a:r>
            <a:r>
              <a:rPr lang="en-US" i="1" u="sng" dirty="0">
                <a:solidFill>
                  <a:srgbClr val="FF0000"/>
                </a:solidFill>
              </a:rPr>
              <a:t>linear pharmacokinetics</a:t>
            </a:r>
            <a:r>
              <a:rPr lang="en-US" dirty="0"/>
              <a:t>.</a:t>
            </a:r>
          </a:p>
          <a:p>
            <a:pPr algn="just">
              <a:buFont typeface="Wingdings" pitchFamily="2" charset="2"/>
              <a:buChar char="q"/>
            </a:pPr>
            <a:endParaRPr lang="en-US" dirty="0"/>
          </a:p>
          <a:p>
            <a:pPr algn="just">
              <a:buFont typeface="Wingdings" pitchFamily="2" charset="2"/>
              <a:buChar char="q"/>
            </a:pPr>
            <a:r>
              <a:rPr lang="en-US" dirty="0"/>
              <a:t>When steady-state concentrations change in a disproportionate fashion after the dose is altered, a plot of steady-state concentration versus dose is not a straight line and the drug is said to follow </a:t>
            </a:r>
            <a:r>
              <a:rPr lang="en-US" i="1" u="sng" dirty="0">
                <a:solidFill>
                  <a:srgbClr val="FF0000"/>
                </a:solidFill>
              </a:rPr>
              <a:t>nonlinear pharmacokinetics</a:t>
            </a:r>
            <a:r>
              <a:rPr lang="en-US" dirty="0"/>
              <a:t>.</a:t>
            </a:r>
          </a:p>
          <a:p>
            <a:pPr algn="just">
              <a:buFont typeface="Wingdings" pitchFamily="2" charset="2"/>
              <a:buChar char="q"/>
            </a:pPr>
            <a:endParaRPr lang="en-US" dirty="0"/>
          </a:p>
          <a:p>
            <a:pPr algn="just">
              <a:buFont typeface="Wingdings" pitchFamily="2" charset="2"/>
              <a:buChar char="q"/>
            </a:pPr>
            <a:r>
              <a:rPr lang="en-US" dirty="0"/>
              <a:t>When steady-state concentrations increase more than expected after a dosage increase, the most likely explanation is that the processes removing the drug from the body have become saturated. This phenomenon is known as </a:t>
            </a:r>
            <a:r>
              <a:rPr lang="en-US" i="1" u="sng" dirty="0" err="1">
                <a:solidFill>
                  <a:srgbClr val="FF0000"/>
                </a:solidFill>
              </a:rPr>
              <a:t>saturable</a:t>
            </a:r>
            <a:r>
              <a:rPr lang="en-US" i="1" u="sng" dirty="0">
                <a:solidFill>
                  <a:srgbClr val="FF0000"/>
                </a:solidFill>
              </a:rPr>
              <a:t> </a:t>
            </a:r>
            <a:r>
              <a:rPr lang="en-US" u="sng" dirty="0">
                <a:solidFill>
                  <a:srgbClr val="FF0000"/>
                </a:solidFill>
              </a:rPr>
              <a:t>or </a:t>
            </a:r>
            <a:r>
              <a:rPr lang="en-US" i="1" u="sng" dirty="0" err="1">
                <a:solidFill>
                  <a:srgbClr val="FF0000"/>
                </a:solidFill>
              </a:rPr>
              <a:t>Michaelis-Menten</a:t>
            </a:r>
            <a:r>
              <a:rPr lang="en-US" i="1" u="sng" dirty="0">
                <a:solidFill>
                  <a:srgbClr val="FF0000"/>
                </a:solidFill>
              </a:rPr>
              <a:t> pharmacokinetics</a:t>
            </a:r>
            <a:r>
              <a:rPr lang="en-US" u="sng" dirty="0">
                <a:solidFill>
                  <a:srgbClr val="FF0000"/>
                </a:solidFill>
              </a:rPr>
              <a:t>.</a:t>
            </a:r>
          </a:p>
        </p:txBody>
      </p:sp>
    </p:spTree>
    <p:extLst>
      <p:ext uri="{BB962C8B-B14F-4D97-AF65-F5344CB8AC3E}">
        <p14:creationId xmlns:p14="http://schemas.microsoft.com/office/powerpoint/2010/main" val="6855804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4825" y="990600"/>
            <a:ext cx="8134350" cy="487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89091688"/>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863</TotalTime>
  <Words>4483</Words>
  <Application>Microsoft Macintosh PowerPoint</Application>
  <PresentationFormat>On-screen Show (4:3)</PresentationFormat>
  <Paragraphs>217</Paragraphs>
  <Slides>48</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48</vt:i4>
      </vt:variant>
    </vt:vector>
  </HeadingPairs>
  <TitlesOfParts>
    <vt:vector size="56" baseType="lpstr">
      <vt:lpstr>Andalus</vt:lpstr>
      <vt:lpstr>Arial</vt:lpstr>
      <vt:lpstr>Calibri</vt:lpstr>
      <vt:lpstr>Courier New</vt:lpstr>
      <vt:lpstr>Symbol</vt:lpstr>
      <vt:lpstr>Times-Roman</vt:lpstr>
      <vt:lpstr>Wingdings</vt:lpstr>
      <vt:lpstr>نسق Office</vt:lpstr>
      <vt:lpstr>Clinical Pharmacokinetic and Pharmacodynamic Concepts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Clinical Pharmacokinetic and Pharmacodynamic Concepts</dc:title>
  <dc:creator>Dr.Ali</dc:creator>
  <cp:lastModifiedBy>Microsoft Office User</cp:lastModifiedBy>
  <cp:revision>56</cp:revision>
  <dcterms:created xsi:type="dcterms:W3CDTF">2017-11-22T14:09:55Z</dcterms:created>
  <dcterms:modified xsi:type="dcterms:W3CDTF">2022-03-11T20:36:49Z</dcterms:modified>
</cp:coreProperties>
</file>